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27"/>
  </p:notesMasterIdLst>
  <p:sldIdLst>
    <p:sldId id="311" r:id="rId2"/>
    <p:sldId id="322" r:id="rId3"/>
    <p:sldId id="346" r:id="rId4"/>
    <p:sldId id="341" r:id="rId5"/>
    <p:sldId id="343" r:id="rId6"/>
    <p:sldId id="347" r:id="rId7"/>
    <p:sldId id="349" r:id="rId8"/>
    <p:sldId id="351" r:id="rId9"/>
    <p:sldId id="353" r:id="rId10"/>
    <p:sldId id="355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</p:sldIdLst>
  <p:sldSz cx="9144000" cy="6858000" type="screen4x3"/>
  <p:notesSz cx="7010400" cy="92964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00FF"/>
    <a:srgbClr val="006600"/>
    <a:srgbClr val="6600CC"/>
    <a:srgbClr val="FF9933"/>
    <a:srgbClr val="00486C"/>
    <a:srgbClr val="003366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noProof="0" smtClean="0"/>
              <a:t>Haga clic para modificar el estilo de texto del patrón</a:t>
            </a:r>
          </a:p>
          <a:p>
            <a:pPr lvl="1"/>
            <a:r>
              <a:rPr lang="es-ES" altLang="es-MX" noProof="0" smtClean="0"/>
              <a:t>Segundo nivel</a:t>
            </a:r>
          </a:p>
          <a:p>
            <a:pPr lvl="2"/>
            <a:r>
              <a:rPr lang="es-ES" altLang="es-MX" noProof="0" smtClean="0"/>
              <a:t>Tercer nivel</a:t>
            </a:r>
          </a:p>
          <a:p>
            <a:pPr lvl="3"/>
            <a:r>
              <a:rPr lang="es-ES" altLang="es-MX" noProof="0" smtClean="0"/>
              <a:t>Cuarto nivel</a:t>
            </a:r>
          </a:p>
          <a:p>
            <a:pPr lvl="4"/>
            <a:r>
              <a:rPr lang="es-ES" altLang="es-MX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1B0488-F596-4541-9D8A-0E4A8E6776F3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823000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8" rIns="93176" bIns="46588"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6C0C709A-E0DD-4BE2-9F0C-9A9C50C377AB}" type="slidenum">
              <a:rPr lang="es-ES" altLang="es-MX" sz="1200">
                <a:latin typeface="Arial" panose="020B0604020202020204" pitchFamily="34" charset="0"/>
              </a:rPr>
              <a:pPr algn="r" eaLnBrk="1" hangingPunct="1"/>
              <a:t>1</a:t>
            </a:fld>
            <a:endParaRPr lang="es-ES" altLang="es-MX" sz="1200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s-MX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040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>
                <a:gd name="T0" fmla="*/ 0 w 860"/>
                <a:gd name="T1" fmla="*/ 2147483646 h 2502"/>
                <a:gd name="T2" fmla="*/ 2147483646 w 860"/>
                <a:gd name="T3" fmla="*/ 2147483646 h 2502"/>
                <a:gd name="T4" fmla="*/ 2147483646 w 860"/>
                <a:gd name="T5" fmla="*/ 0 h 2502"/>
                <a:gd name="T6" fmla="*/ 2147483646 w 860"/>
                <a:gd name="T7" fmla="*/ 0 h 2502"/>
                <a:gd name="T8" fmla="*/ 0 w 860"/>
                <a:gd name="T9" fmla="*/ 2147483646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147483646 w 228"/>
              <a:gd name="T1" fmla="*/ 2147483646 h 57"/>
              <a:gd name="T2" fmla="*/ 0 w 228"/>
              <a:gd name="T3" fmla="*/ 0 h 57"/>
              <a:gd name="T4" fmla="*/ 2147483646 w 228"/>
              <a:gd name="T5" fmla="*/ 2147483646 h 57"/>
              <a:gd name="T6" fmla="*/ 2147483646 w 228"/>
              <a:gd name="T7" fmla="*/ 2147483646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2147483646 w 39"/>
              <a:gd name="T3" fmla="*/ 2147483646 h 51"/>
              <a:gd name="T4" fmla="*/ 2147483646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AE1D0-3473-4F52-BB73-F11E70BA6BC5}" type="datetimeFigureOut">
              <a:rPr lang="en-US" altLang="es-MX"/>
              <a:pPr>
                <a:defRPr/>
              </a:pPr>
              <a:t>10/7/2021</a:t>
            </a:fld>
            <a:endParaRPr lang="en-US" altLang="es-MX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BF096-4193-4754-9964-6A871053663E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18985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753C1-7E4F-4645-BAB1-60B12AE244D2}" type="datetimeFigureOut">
              <a:rPr lang="en-US" altLang="es-MX"/>
              <a:pPr>
                <a:defRPr/>
              </a:pPr>
              <a:t>10/7/2021</a:t>
            </a:fld>
            <a:endParaRPr lang="en-US" alt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B600-2BD2-4AB6-992D-51D4FFD687D7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595307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DB449-FDCE-4D03-8F23-7882AF832F95}" type="datetimeFigureOut">
              <a:rPr lang="en-US" altLang="es-MX"/>
              <a:pPr>
                <a:defRPr/>
              </a:pPr>
              <a:t>10/7/2021</a:t>
            </a:fld>
            <a:endParaRPr lang="en-US" alt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17F3D-94FE-4C1A-BF36-9AAC85C77571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04557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s-ES" sz="8000" smtClean="0"/>
              <a:t>“</a:t>
            </a:r>
            <a:endParaRPr lang="en-US" altLang="es-MX" sz="8000" smtClean="0"/>
          </a:p>
        </p:txBody>
      </p:sp>
      <p:sp>
        <p:nvSpPr>
          <p:cNvPr id="6" name="TextBox 14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s-ES" sz="8000" smtClean="0"/>
              <a:t>”</a:t>
            </a:r>
            <a:endParaRPr lang="en-US" altLang="es-MX" sz="80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9918A-DE93-4C49-BF02-BA4B324A4B33}" type="datetimeFigureOut">
              <a:rPr lang="en-US" altLang="es-MX"/>
              <a:pPr>
                <a:defRPr/>
              </a:pPr>
              <a:t>10/7/2021</a:t>
            </a:fld>
            <a:endParaRPr lang="en-US" altLang="es-MX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CB5CB-40FE-4F9D-BE3A-0FFA2968E119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04641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0199A-AB13-4678-8E4B-27A62325C457}" type="datetimeFigureOut">
              <a:rPr lang="en-US" altLang="es-MX"/>
              <a:pPr>
                <a:defRPr/>
              </a:pPr>
              <a:t>10/7/2021</a:t>
            </a:fld>
            <a:endParaRPr lang="en-US" alt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7A8FF-043B-4340-8BE1-384A7F1D34CD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208100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s-ES" sz="8000" smtClean="0"/>
              <a:t>“</a:t>
            </a:r>
            <a:endParaRPr lang="en-US" altLang="es-MX" sz="8000" smtClean="0"/>
          </a:p>
        </p:txBody>
      </p:sp>
      <p:sp>
        <p:nvSpPr>
          <p:cNvPr id="6" name="TextBox 14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s-ES" sz="8000" smtClean="0"/>
              <a:t>”</a:t>
            </a:r>
            <a:endParaRPr lang="en-US" altLang="es-MX" sz="80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B40E2-3AA4-44F8-AB45-3A03A0114A62}" type="datetimeFigureOut">
              <a:rPr lang="en-US" altLang="es-MX"/>
              <a:pPr>
                <a:defRPr/>
              </a:pPr>
              <a:t>10/7/2021</a:t>
            </a:fld>
            <a:endParaRPr lang="en-US" altLang="es-MX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2B459-F5F4-47B1-B1F4-FA80D422A749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156092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3367F-2C1D-4F44-9912-CFB581DA6416}" type="datetimeFigureOut">
              <a:rPr lang="en-US" altLang="es-MX"/>
              <a:pPr>
                <a:defRPr/>
              </a:pPr>
              <a:t>10/7/2021</a:t>
            </a:fld>
            <a:endParaRPr lang="en-US" alt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BC881-0982-493F-909F-4DAC3C7BC602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910406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218A8-10F2-483E-ADBD-BF691079E590}" type="datetimeFigureOut">
              <a:rPr lang="en-US" altLang="es-MX"/>
              <a:pPr>
                <a:defRPr/>
              </a:pPr>
              <a:t>10/7/2021</a:t>
            </a:fld>
            <a:endParaRPr lang="en-US" alt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EDA16-969C-4289-8C6C-575F580AF7DE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124811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4ACAC-6352-410E-8E94-9D1FFBB5853F}" type="datetimeFigureOut">
              <a:rPr lang="en-US" altLang="es-MX"/>
              <a:pPr>
                <a:defRPr/>
              </a:pPr>
              <a:t>10/7/2021</a:t>
            </a:fld>
            <a:endParaRPr lang="en-US" alt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20106-791D-44D6-959B-C568F74F862D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848385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AF2B3-B545-47A5-80D2-5EABA7916942}" type="datetimeFigureOut">
              <a:rPr lang="en-US" altLang="es-MX"/>
              <a:pPr>
                <a:defRPr/>
              </a:pPr>
              <a:t>10/7/2021</a:t>
            </a:fld>
            <a:endParaRPr lang="en-US" alt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6B57A-8C63-452D-8A6E-C7410BF03E0E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20274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7756A-42A0-4D4A-A3EF-9F509891EE62}" type="datetimeFigureOut">
              <a:rPr lang="en-US" altLang="es-MX"/>
              <a:pPr>
                <a:defRPr/>
              </a:pPr>
              <a:t>10/7/2021</a:t>
            </a:fld>
            <a:endParaRPr lang="en-US" alt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8AFE-696C-45B4-87D5-7D4421BDE984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296218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D477C-A0CC-4069-94D6-027281FEDE11}" type="datetimeFigureOut">
              <a:rPr lang="en-US" altLang="es-MX"/>
              <a:pPr>
                <a:defRPr/>
              </a:pPr>
              <a:t>10/7/2021</a:t>
            </a:fld>
            <a:endParaRPr lang="en-US" alt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7AF17-8B21-4C09-852C-305DF27E474F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9830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D8DC6-A8F8-45D7-A27A-57E7052C0E7F}" type="datetimeFigureOut">
              <a:rPr lang="en-US" altLang="es-MX"/>
              <a:pPr>
                <a:defRPr/>
              </a:pPr>
              <a:t>10/7/2021</a:t>
            </a:fld>
            <a:endParaRPr lang="en-US" altLang="es-MX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BC8B7-53AB-4806-813F-3BA2FD3F0F62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948746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578E8-6ABD-41CD-9936-4840A5783028}" type="datetimeFigureOut">
              <a:rPr lang="en-US" altLang="es-MX"/>
              <a:pPr>
                <a:defRPr/>
              </a:pPr>
              <a:t>10/7/2021</a:t>
            </a:fld>
            <a:endParaRPr lang="en-US" alt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9E2B9-4553-4597-8340-79F160B9CECB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793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E1969-5C69-4174-8BD0-FB4595DD3277}" type="datetimeFigureOut">
              <a:rPr lang="en-US" altLang="es-MX"/>
              <a:pPr>
                <a:defRPr/>
              </a:pPr>
              <a:t>10/7/2021</a:t>
            </a:fld>
            <a:endParaRPr lang="en-US" altLang="es-MX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EE54C-3C23-490B-A01B-3DDCA405F77A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48657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ACA1F-CC3B-4F52-B81A-8C9F4142FCAE}" type="datetimeFigureOut">
              <a:rPr lang="en-US" altLang="es-MX"/>
              <a:pPr>
                <a:defRPr/>
              </a:pPr>
              <a:t>10/7/2021</a:t>
            </a:fld>
            <a:endParaRPr lang="en-US" alt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829DE-905B-4BE3-A9D0-844E7B7CE37E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0219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F0EB3-80E3-48F6-8845-6596B0247C9E}" type="datetimeFigureOut">
              <a:rPr lang="en-US" altLang="es-MX"/>
              <a:pPr>
                <a:defRPr/>
              </a:pPr>
              <a:t>10/7/2021</a:t>
            </a:fld>
            <a:endParaRPr lang="en-US" alt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A80DD-51B9-445F-A71D-2AFAB9C1270C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39074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1032" name="Freeform 6"/>
            <p:cNvSpPr>
              <a:spLocks/>
            </p:cNvSpPr>
            <p:nvPr/>
          </p:nvSpPr>
          <p:spPr bwMode="auto">
            <a:xfrm>
              <a:off x="0" y="0"/>
              <a:ext cx="1073150" cy="5291138"/>
            </a:xfrm>
            <a:custGeom>
              <a:avLst/>
              <a:gdLst>
                <a:gd name="T0" fmla="*/ 0 w 676"/>
                <a:gd name="T1" fmla="*/ 2147483646 h 3333"/>
                <a:gd name="T2" fmla="*/ 0 w 676"/>
                <a:gd name="T3" fmla="*/ 2147483646 h 3333"/>
                <a:gd name="T4" fmla="*/ 2147483646 w 676"/>
                <a:gd name="T5" fmla="*/ 2147483646 h 3333"/>
                <a:gd name="T6" fmla="*/ 2147483646 w 676"/>
                <a:gd name="T7" fmla="*/ 0 h 3333"/>
                <a:gd name="T8" fmla="*/ 2147483646 w 676"/>
                <a:gd name="T9" fmla="*/ 0 h 3333"/>
                <a:gd name="T10" fmla="*/ 0 w 676"/>
                <a:gd name="T11" fmla="*/ 2147483646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título del patrón</a:t>
            </a:r>
            <a:endParaRPr lang="en-US" altLang="es-MX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  <a:endParaRPr lang="en-US" altLang="es-MX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anose="020B0503020204020204" pitchFamily="34" charset="0"/>
              </a:defRPr>
            </a:lvl1pPr>
          </a:lstStyle>
          <a:p>
            <a:pPr>
              <a:defRPr/>
            </a:pPr>
            <a:fld id="{5E5FEF9A-B4D0-419D-BFD8-4582FAB431F3}" type="datetimeFigureOut">
              <a:rPr lang="en-US" altLang="es-MX"/>
              <a:pPr>
                <a:defRPr/>
              </a:pPr>
              <a:t>10/7/2021</a:t>
            </a:fld>
            <a:endParaRPr lang="en-US" alt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anose="020B0503020204020204" pitchFamily="34" charset="0"/>
              </a:defRPr>
            </a:lvl1pPr>
          </a:lstStyle>
          <a:p>
            <a:pPr>
              <a:defRPr/>
            </a:pPr>
            <a:fld id="{C7415700-BC56-435F-9AAE-8405F0BD88A3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02" r:id="rId1"/>
    <p:sldLayoutId id="2147486603" r:id="rId2"/>
    <p:sldLayoutId id="2147486589" r:id="rId3"/>
    <p:sldLayoutId id="2147486590" r:id="rId4"/>
    <p:sldLayoutId id="2147486591" r:id="rId5"/>
    <p:sldLayoutId id="2147486592" r:id="rId6"/>
    <p:sldLayoutId id="2147486593" r:id="rId7"/>
    <p:sldLayoutId id="2147486594" r:id="rId8"/>
    <p:sldLayoutId id="2147486595" r:id="rId9"/>
    <p:sldLayoutId id="2147486596" r:id="rId10"/>
    <p:sldLayoutId id="2147486597" r:id="rId11"/>
    <p:sldLayoutId id="2147486604" r:id="rId12"/>
    <p:sldLayoutId id="2147486598" r:id="rId13"/>
    <p:sldLayoutId id="2147486605" r:id="rId14"/>
    <p:sldLayoutId id="2147486599" r:id="rId15"/>
    <p:sldLayoutId id="2147486600" r:id="rId16"/>
    <p:sldLayoutId id="2147486601" r:id="rId1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ea typeface="MS PGothic" panose="020B0600070205080204" pitchFamily="34" charset="-128"/>
          <a:cs typeface="MS PGothic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fontAlgn="base" hangingPunct="1">
        <a:spcBef>
          <a:spcPct val="20000"/>
        </a:spcBef>
        <a:spcAft>
          <a:spcPts val="600"/>
        </a:spcAft>
        <a:buClr>
          <a:srgbClr val="8D1515"/>
        </a:buClr>
        <a:buSzPct val="14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ts val="600"/>
        </a:spcAft>
        <a:buClr>
          <a:srgbClr val="8D1515"/>
        </a:buClr>
        <a:buSzPct val="14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200150" indent="-285750" algn="l" defTabSz="457200" rtl="0" eaLnBrk="1" fontAlgn="base" hangingPunct="1">
        <a:spcBef>
          <a:spcPct val="20000"/>
        </a:spcBef>
        <a:spcAft>
          <a:spcPts val="600"/>
        </a:spcAft>
        <a:buClr>
          <a:srgbClr val="8D1515"/>
        </a:buClr>
        <a:buSzPct val="145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543050" indent="-171450" algn="l" defTabSz="457200" rtl="0" eaLnBrk="1" fontAlgn="base" hangingPunct="1">
        <a:spcBef>
          <a:spcPct val="20000"/>
        </a:spcBef>
        <a:spcAft>
          <a:spcPts val="600"/>
        </a:spcAft>
        <a:buClr>
          <a:srgbClr val="8D1515"/>
        </a:buClr>
        <a:buSzPct val="14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00250" indent="-171450" algn="l" defTabSz="457200" rtl="0" eaLnBrk="1" fontAlgn="base" hangingPunct="1">
        <a:spcBef>
          <a:spcPct val="20000"/>
        </a:spcBef>
        <a:spcAft>
          <a:spcPts val="600"/>
        </a:spcAft>
        <a:buClr>
          <a:srgbClr val="8D1515"/>
        </a:buClr>
        <a:buSzPct val="14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-1588" y="5368925"/>
            <a:ext cx="9145588" cy="10926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MX" altLang="es-MX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Septiembre </a:t>
            </a:r>
            <a:r>
              <a:rPr lang="es-MX" altLang="es-MX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2021</a:t>
            </a:r>
            <a:endParaRPr lang="es-MX" altLang="es-MX" sz="2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s-MX" altLang="es-MX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Agenda del mes</a:t>
            </a:r>
          </a:p>
        </p:txBody>
      </p:sp>
      <p:grpSp>
        <p:nvGrpSpPr>
          <p:cNvPr id="7171" name="Group 33"/>
          <p:cNvGrpSpPr>
            <a:grpSpLocks/>
          </p:cNvGrpSpPr>
          <p:nvPr/>
        </p:nvGrpSpPr>
        <p:grpSpPr bwMode="auto">
          <a:xfrm>
            <a:off x="7175500" y="5300663"/>
            <a:ext cx="911225" cy="1008062"/>
            <a:chOff x="2472" y="3203"/>
            <a:chExt cx="574" cy="635"/>
          </a:xfrm>
        </p:grpSpPr>
        <p:sp>
          <p:nvSpPr>
            <p:cNvPr id="2" name="Oval 32"/>
            <p:cNvSpPr>
              <a:spLocks noChangeArrowheads="1"/>
            </p:cNvSpPr>
            <p:nvPr/>
          </p:nvSpPr>
          <p:spPr bwMode="auto">
            <a:xfrm>
              <a:off x="2635" y="3267"/>
              <a:ext cx="227" cy="31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3187806" algn="ctr" rotWithShape="0">
                <a:schemeClr val="bg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entury Gothic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3" name="Picture 29" descr="portadadp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083" r="81094" b="83206"/>
            <a:stretch>
              <a:fillRect/>
            </a:stretch>
          </p:blipFill>
          <p:spPr bwMode="auto">
            <a:xfrm>
              <a:off x="2472" y="3203"/>
              <a:ext cx="574" cy="635"/>
            </a:xfrm>
            <a:prstGeom prst="rect">
              <a:avLst/>
            </a:prstGeom>
            <a:noFill/>
            <a:ln>
              <a:noFill/>
            </a:ln>
            <a:effectLst>
              <a:outerShdw blurRad="63500" dist="63500" dir="3187806" algn="ctr" rotWithShape="0">
                <a:schemeClr val="bg1">
                  <a:alpha val="74998"/>
                </a:schemeClr>
              </a:outerShdw>
            </a:effectLst>
            <a:extLst/>
          </p:spPr>
        </p:pic>
      </p:grpSp>
      <p:sp>
        <p:nvSpPr>
          <p:cNvPr id="7172" name="AutoShape 19" descr="https://scontent-dfw1-1.xx.fbcdn.net/hphotos-xfp1/v/t1.0-9/p180x540/10984605_10153264678219570_1307738791735439166_n.jpg?oh=9f2d0ca2bc36746470fd49be66c14c6f&amp;oe=55F890B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endParaRPr lang="es-MX" alt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2" t="12695" r="14300" b="35571"/>
          <a:stretch/>
        </p:blipFill>
        <p:spPr>
          <a:xfrm>
            <a:off x="4870953" y="3200097"/>
            <a:ext cx="3505034" cy="166906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" t="5786" r="3803" b="24113"/>
          <a:stretch/>
        </p:blipFill>
        <p:spPr>
          <a:xfrm>
            <a:off x="1475656" y="3220972"/>
            <a:ext cx="3312369" cy="16763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t="2145" r="6554" b="22779"/>
          <a:stretch/>
        </p:blipFill>
        <p:spPr>
          <a:xfrm>
            <a:off x="1475656" y="1173604"/>
            <a:ext cx="3677176" cy="198641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0" t="15814" r="-2731" b="16844"/>
          <a:stretch/>
        </p:blipFill>
        <p:spPr>
          <a:xfrm>
            <a:off x="5148064" y="1206931"/>
            <a:ext cx="3466265" cy="20060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5148263" y="188913"/>
            <a:ext cx="3779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MX" altLang="es-MX" sz="2000" dirty="0" smtClean="0"/>
              <a:t>Actividades </a:t>
            </a:r>
            <a:r>
              <a:rPr lang="es-MX" altLang="es-MX" sz="2000" dirty="0" smtClean="0"/>
              <a:t>septiembre 2021</a:t>
            </a:r>
            <a:endParaRPr lang="es-MX" altLang="es-MX" sz="2000" dirty="0"/>
          </a:p>
        </p:txBody>
      </p:sp>
      <p:sp>
        <p:nvSpPr>
          <p:cNvPr id="9219" name="AutoShape 9"/>
          <p:cNvSpPr>
            <a:spLocks noChangeArrowheads="1"/>
          </p:cNvSpPr>
          <p:nvPr/>
        </p:nvSpPr>
        <p:spPr bwMode="auto">
          <a:xfrm>
            <a:off x="1006525" y="1988840"/>
            <a:ext cx="7921575" cy="1657549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sz="1600" b="1" dirty="0" smtClean="0"/>
              <a:t>Lunes 13 </a:t>
            </a:r>
            <a:r>
              <a:rPr lang="es-MX" sz="1600" b="1" dirty="0"/>
              <a:t>de septiembre </a:t>
            </a:r>
          </a:p>
          <a:p>
            <a:r>
              <a:rPr lang="es-MX" sz="1600" dirty="0"/>
              <a:t>El </a:t>
            </a:r>
            <a:r>
              <a:rPr lang="es-MX" sz="1600" dirty="0" smtClean="0"/>
              <a:t>Gobierno de Coahuila </a:t>
            </a:r>
            <a:r>
              <a:rPr lang="es-MX" sz="1600" dirty="0"/>
              <a:t>a través de la Secretaría de Economía le otorgó un reconocimiento al ICAI por su participación en el Premio Estatal de Excelencia Operacional 2020, máximo reconocimiento empresarial y organizacional que destaca prácticas a favor de la competitividad.</a:t>
            </a: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1006525" y="3966086"/>
            <a:ext cx="7921575" cy="2160239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sz="1600" b="1" dirty="0" smtClean="0"/>
              <a:t>Martes 14 </a:t>
            </a:r>
            <a:r>
              <a:rPr lang="es-MX" sz="1600" b="1" dirty="0"/>
              <a:t>de septiembre </a:t>
            </a:r>
          </a:p>
          <a:p>
            <a:r>
              <a:rPr lang="es-MX" sz="1600" dirty="0"/>
              <a:t>Se organizo una  </a:t>
            </a:r>
            <a:r>
              <a:rPr lang="es-MX" sz="1600" dirty="0" smtClean="0"/>
              <a:t>presentación </a:t>
            </a:r>
            <a:r>
              <a:rPr lang="es-MX" sz="1600" dirty="0"/>
              <a:t>de la Puesta en Operación del #SISAI2 y de la app de la #</a:t>
            </a:r>
            <a:r>
              <a:rPr lang="es-MX" sz="1600" dirty="0" err="1"/>
              <a:t>PlataformaNacional</a:t>
            </a:r>
            <a:r>
              <a:rPr lang="es-MX" sz="1600" dirty="0"/>
              <a:t> de #Transparencia (#PNT ).</a:t>
            </a:r>
          </a:p>
        </p:txBody>
      </p:sp>
    </p:spTree>
    <p:extLst>
      <p:ext uri="{BB962C8B-B14F-4D97-AF65-F5344CB8AC3E}">
        <p14:creationId xmlns:p14="http://schemas.microsoft.com/office/powerpoint/2010/main" val="3774889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898897" y="3933056"/>
            <a:ext cx="7921575" cy="1657549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endParaRPr lang="es-MX" altLang="es-MX" sz="1600" b="1" dirty="0" smtClean="0"/>
          </a:p>
          <a:p>
            <a:r>
              <a:rPr lang="es-MX" altLang="es-MX" sz="1600" b="1" dirty="0" smtClean="0"/>
              <a:t>Miércoles </a:t>
            </a:r>
            <a:r>
              <a:rPr lang="es-MX" sz="1600" b="1" dirty="0" smtClean="0"/>
              <a:t>15 </a:t>
            </a:r>
            <a:r>
              <a:rPr lang="es-MX" sz="1600" b="1" dirty="0"/>
              <a:t>de septiembre</a:t>
            </a:r>
          </a:p>
          <a:p>
            <a:r>
              <a:rPr lang="es-MX" sz="1600" dirty="0" smtClean="0"/>
              <a:t>Comienzo </a:t>
            </a:r>
            <a:r>
              <a:rPr lang="es-MX" sz="1600" dirty="0"/>
              <a:t>una nueva etapa de la #PNT que facilitará a la población ejercer sus derechos de acceso a la información y de protección de datos </a:t>
            </a:r>
            <a:r>
              <a:rPr lang="es-MX" sz="1600" dirty="0" smtClean="0"/>
              <a:t>personales. Conoce </a:t>
            </a:r>
            <a:r>
              <a:rPr lang="es-MX" sz="1600" dirty="0"/>
              <a:t>más acerca del funcionamiento, las mejoras y los beneficios del #</a:t>
            </a:r>
            <a:r>
              <a:rPr lang="es-MX" sz="1600" dirty="0" smtClean="0"/>
              <a:t>SISAI2 https://youtu.be/5bKXv_Ugc0o</a:t>
            </a:r>
            <a:endParaRPr lang="es-MX" sz="1600" dirty="0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899592" y="1556792"/>
            <a:ext cx="7914010" cy="1944216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sz="1600" b="1" dirty="0" smtClean="0"/>
              <a:t>Martes 14 </a:t>
            </a:r>
            <a:r>
              <a:rPr lang="es-MX" sz="1600" b="1" dirty="0"/>
              <a:t>de septiembre</a:t>
            </a:r>
          </a:p>
          <a:p>
            <a:r>
              <a:rPr lang="es-MX" sz="1600" dirty="0" smtClean="0"/>
              <a:t>Se </a:t>
            </a:r>
            <a:r>
              <a:rPr lang="es-MX" sz="1600" dirty="0"/>
              <a:t>llevó a cabo una reunión de trabajo entre la Dirección de Capacitación y Cultura de la Transparencia del ICAI, el INAI y la Rectoría de la UANE para propuesta de integración de la Red Local para implementar el Plan de Socialización del Derecho de Acceso a la Información (</a:t>
            </a:r>
            <a:r>
              <a:rPr lang="es-MX" sz="1600" dirty="0" err="1"/>
              <a:t>PlanDAI</a:t>
            </a:r>
            <a:r>
              <a:rPr lang="es-MX" sz="1600" dirty="0"/>
              <a:t>).</a:t>
            </a:r>
          </a:p>
          <a:p>
            <a:endParaRPr lang="es-MX" altLang="es-MX" sz="1600" dirty="0"/>
          </a:p>
        </p:txBody>
      </p:sp>
      <p:sp>
        <p:nvSpPr>
          <p:cNvPr id="2" name="Rectángulo 1"/>
          <p:cNvSpPr/>
          <p:nvPr/>
        </p:nvSpPr>
        <p:spPr>
          <a:xfrm>
            <a:off x="5617022" y="476672"/>
            <a:ext cx="3427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s-MX" altLang="es-MX" dirty="0"/>
              <a:t>Actividades </a:t>
            </a:r>
            <a:r>
              <a:rPr lang="es-MX" altLang="es-MX" dirty="0" smtClean="0"/>
              <a:t>septiembre 2021</a:t>
            </a:r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591750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898897" y="3933056"/>
            <a:ext cx="7921575" cy="1657549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endParaRPr lang="es-MX" altLang="es-MX" sz="1600" b="1" dirty="0" smtClean="0"/>
          </a:p>
          <a:p>
            <a:r>
              <a:rPr lang="es-MX" sz="1600" b="1" dirty="0" smtClean="0"/>
              <a:t>Viernes 17 </a:t>
            </a:r>
            <a:r>
              <a:rPr lang="es-MX" sz="1600" b="1" dirty="0"/>
              <a:t>de septiembre</a:t>
            </a:r>
          </a:p>
          <a:p>
            <a:r>
              <a:rPr lang="es-MX" sz="1600" dirty="0"/>
              <a:t>Entrevista el Director General de Coahuila, Radio y Televisión, Jorge César </a:t>
            </a:r>
            <a:r>
              <a:rPr lang="es-MX" sz="1600" dirty="0" err="1"/>
              <a:t>Gomez</a:t>
            </a:r>
            <a:r>
              <a:rPr lang="es-MX" sz="1600" dirty="0"/>
              <a:t> al Comisionado Presidente del ICAI, Luis González Briseño desde la FILC </a:t>
            </a:r>
            <a:r>
              <a:rPr lang="es-MX" sz="1600" dirty="0" smtClean="0"/>
              <a:t>2021</a:t>
            </a:r>
            <a:r>
              <a:rPr lang="es-MX" sz="1600" dirty="0"/>
              <a:t>.</a:t>
            </a:r>
            <a:endParaRPr lang="es-MX" sz="1600" dirty="0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899592" y="1556792"/>
            <a:ext cx="7914010" cy="1944216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sz="1600" b="1" dirty="0" smtClean="0"/>
              <a:t>Viernes 17 </a:t>
            </a:r>
            <a:r>
              <a:rPr lang="es-MX" sz="1600" b="1" dirty="0"/>
              <a:t>de septiembre</a:t>
            </a:r>
          </a:p>
          <a:p>
            <a:r>
              <a:rPr lang="es-MX" sz="1600" dirty="0" smtClean="0"/>
              <a:t>Conversaciones </a:t>
            </a:r>
            <a:r>
              <a:rPr lang="es-MX" sz="1600" dirty="0"/>
              <a:t>ICAI, que se dan gracias al trabajo en conjunto de ICAI  y la Academia Interamericana de Derechos </a:t>
            </a:r>
            <a:r>
              <a:rPr lang="es-MX" sz="1600" dirty="0" smtClean="0"/>
              <a:t>Humanos, presenta la charla de Erasmo Ramos Gil, Director de Inclusión de la Comisión Estatal de Derechos Humanos y Director de AMEVER S.A. de C.V</a:t>
            </a:r>
            <a:r>
              <a:rPr lang="es-MX" sz="1600" dirty="0"/>
              <a:t>.</a:t>
            </a:r>
            <a:r>
              <a:rPr lang="es-MX" sz="1600" dirty="0" smtClean="0"/>
              <a:t> </a:t>
            </a:r>
            <a:endParaRPr lang="es-MX" sz="1600" dirty="0"/>
          </a:p>
          <a:p>
            <a:endParaRPr lang="es-MX" altLang="es-MX" sz="1600" dirty="0"/>
          </a:p>
        </p:txBody>
      </p:sp>
      <p:sp>
        <p:nvSpPr>
          <p:cNvPr id="6" name="Rectángulo 5"/>
          <p:cNvSpPr/>
          <p:nvPr/>
        </p:nvSpPr>
        <p:spPr>
          <a:xfrm>
            <a:off x="5617022" y="476672"/>
            <a:ext cx="3427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s-MX" altLang="es-MX" dirty="0"/>
              <a:t>Actividades </a:t>
            </a:r>
            <a:r>
              <a:rPr lang="es-MX" altLang="es-MX" dirty="0" smtClean="0"/>
              <a:t>septiembre 2021</a:t>
            </a:r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1304457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898897" y="3933056"/>
            <a:ext cx="7921575" cy="1657549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altLang="es-MX" sz="1600" b="1" dirty="0" smtClean="0"/>
              <a:t>17 </a:t>
            </a:r>
            <a:r>
              <a:rPr lang="es-MX" altLang="es-MX" sz="1600" b="1" dirty="0"/>
              <a:t>de septiembre</a:t>
            </a:r>
          </a:p>
          <a:p>
            <a:r>
              <a:rPr lang="es-MX" altLang="es-MX" sz="1600" dirty="0"/>
              <a:t>Un visitante del stand a quien recibió el Comisionado Presidente del ICAI , Luis González Briseño fue el Alcalde de Saltillo Manolo Jiménez Salinas</a:t>
            </a: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899592" y="1556792"/>
            <a:ext cx="7914010" cy="1944216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" sz="1600" b="1" dirty="0"/>
              <a:t>Viernes 17 </a:t>
            </a:r>
            <a:r>
              <a:rPr lang="es-ES" sz="1600" b="1" dirty="0"/>
              <a:t>de septiembre</a:t>
            </a:r>
          </a:p>
          <a:p>
            <a:r>
              <a:rPr lang="es-ES" sz="1600" dirty="0"/>
              <a:t>Al término de la inauguración de la Feria Internacional del Libro Coahuila, el comisionado Presidente del ICAI, Luis González Briseño recibió en el stand del ICAI a Miguel </a:t>
            </a:r>
            <a:r>
              <a:rPr lang="es-ES" sz="1600" dirty="0"/>
              <a:t>Á</a:t>
            </a:r>
            <a:r>
              <a:rPr lang="es-ES" sz="1600" dirty="0" smtClean="0"/>
              <a:t>ngel </a:t>
            </a:r>
            <a:r>
              <a:rPr lang="es-ES" sz="1600" dirty="0"/>
              <a:t>Riquelme </a:t>
            </a:r>
            <a:r>
              <a:rPr lang="es-ES" sz="1600" dirty="0" smtClean="0"/>
              <a:t>Solís, Gobernador de Coahuila de Zaragoza.</a:t>
            </a:r>
            <a:endParaRPr lang="es-MX" sz="1600" dirty="0"/>
          </a:p>
          <a:p>
            <a:endParaRPr lang="es-MX" altLang="es-MX" sz="1600" dirty="0"/>
          </a:p>
        </p:txBody>
      </p:sp>
      <p:sp>
        <p:nvSpPr>
          <p:cNvPr id="8" name="Rectángulo 7"/>
          <p:cNvSpPr/>
          <p:nvPr/>
        </p:nvSpPr>
        <p:spPr>
          <a:xfrm>
            <a:off x="5617022" y="476672"/>
            <a:ext cx="3427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s-MX" altLang="es-MX" dirty="0"/>
              <a:t>Actividades </a:t>
            </a:r>
            <a:r>
              <a:rPr lang="es-MX" altLang="es-MX" dirty="0" smtClean="0"/>
              <a:t>septiembre 2021</a:t>
            </a:r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3583537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898897" y="3933056"/>
            <a:ext cx="7921575" cy="1657549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sz="1600" b="1" dirty="0" smtClean="0"/>
              <a:t>Sábado 18 </a:t>
            </a:r>
            <a:r>
              <a:rPr lang="es-MX" sz="1600" b="1" dirty="0"/>
              <a:t>de septiembre</a:t>
            </a:r>
          </a:p>
          <a:p>
            <a:r>
              <a:rPr lang="es-MX" sz="1600" dirty="0"/>
              <a:t>El módulo del ICAI en la Feria Internacional del Libro Coahuila contó con la visita de la Magistrada Presidenta del Tribunal de Justicia Administrativa de Coahuila de </a:t>
            </a:r>
            <a:r>
              <a:rPr lang="es-MX" sz="1600" dirty="0" smtClean="0"/>
              <a:t>Zaragoza, la  </a:t>
            </a:r>
            <a:r>
              <a:rPr lang="es-MX" sz="1600" dirty="0"/>
              <a:t>Maestra Sandra Luz Rodríguez Wong.</a:t>
            </a: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899592" y="1556792"/>
            <a:ext cx="7914010" cy="1944216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endParaRPr lang="es-MX" altLang="es-MX" sz="1600" dirty="0"/>
          </a:p>
        </p:txBody>
      </p:sp>
      <p:sp>
        <p:nvSpPr>
          <p:cNvPr id="6" name="Rectángulo 5"/>
          <p:cNvSpPr/>
          <p:nvPr/>
        </p:nvSpPr>
        <p:spPr>
          <a:xfrm>
            <a:off x="5617022" y="476672"/>
            <a:ext cx="3427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s-MX" altLang="es-MX" dirty="0"/>
              <a:t>Actividades </a:t>
            </a:r>
            <a:r>
              <a:rPr lang="es-MX" altLang="es-MX" dirty="0" smtClean="0"/>
              <a:t>septiembre 2021</a:t>
            </a:r>
            <a:endParaRPr lang="es-MX" altLang="es-MX" dirty="0"/>
          </a:p>
        </p:txBody>
      </p:sp>
      <p:sp>
        <p:nvSpPr>
          <p:cNvPr id="7" name="Rectángulo 6"/>
          <p:cNvSpPr/>
          <p:nvPr/>
        </p:nvSpPr>
        <p:spPr>
          <a:xfrm>
            <a:off x="1115616" y="1772816"/>
            <a:ext cx="75608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/>
              <a:t>Viernes 17 </a:t>
            </a:r>
            <a:r>
              <a:rPr lang="es-MX" sz="1600" b="1" dirty="0"/>
              <a:t>de septiembre</a:t>
            </a:r>
          </a:p>
          <a:p>
            <a:r>
              <a:rPr lang="es-MX" sz="1600" dirty="0"/>
              <a:t>El magistrado Miguel Mery </a:t>
            </a:r>
            <a:r>
              <a:rPr lang="es-MX" sz="1600" dirty="0" err="1"/>
              <a:t>Ayup</a:t>
            </a:r>
            <a:r>
              <a:rPr lang="es-MX" sz="1600" dirty="0"/>
              <a:t>, presidente del Poder Judicial del Estado de Coahuila de Zaragoza saludó al Comisionado Presidente del </a:t>
            </a:r>
            <a:r>
              <a:rPr lang="es-MX" sz="1600" dirty="0" smtClean="0"/>
              <a:t>ICAI </a:t>
            </a:r>
            <a:r>
              <a:rPr lang="es-MX" sz="1600" dirty="0"/>
              <a:t>en el arranque de la Feria Internacional del Libro </a:t>
            </a:r>
            <a:r>
              <a:rPr lang="es-MX" sz="1600" dirty="0" smtClean="0"/>
              <a:t>Coahuila. 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487325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898897" y="3933056"/>
            <a:ext cx="7921575" cy="1657549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sz="1600" b="1" dirty="0" smtClean="0"/>
              <a:t>Domingo 19 </a:t>
            </a:r>
            <a:r>
              <a:rPr lang="es-MX" sz="1600" b="1" dirty="0"/>
              <a:t>de septiembre</a:t>
            </a:r>
          </a:p>
          <a:p>
            <a:r>
              <a:rPr lang="es-MX" sz="1600" dirty="0"/>
              <a:t>En el quinto día de la Feria Internacional del Libro Coahuila los visitantes al stand del ICAI  obtienen información sobre datos personales, derecho a la información y los cambios de la Plataforma Nacional </a:t>
            </a:r>
            <a:r>
              <a:rPr lang="es-MX" sz="1600" dirty="0" smtClean="0"/>
              <a:t>#SISAI2.0</a:t>
            </a:r>
            <a:endParaRPr lang="es-MX" sz="1600" dirty="0"/>
          </a:p>
          <a:p>
            <a:endParaRPr lang="es-MX" altLang="es-MX" sz="1600" dirty="0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899592" y="1556792"/>
            <a:ext cx="7914010" cy="1944216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sz="1600" b="1" dirty="0" smtClean="0"/>
              <a:t>Sábado 18 </a:t>
            </a:r>
            <a:r>
              <a:rPr lang="es-MX" sz="1600" b="1" dirty="0"/>
              <a:t>de septiembre</a:t>
            </a:r>
          </a:p>
          <a:p>
            <a:r>
              <a:rPr lang="es-MX" sz="1600" dirty="0" smtClean="0"/>
              <a:t>Se ve la </a:t>
            </a:r>
            <a:r>
              <a:rPr lang="es-MX" sz="1600" dirty="0"/>
              <a:t>presencia del personal del ICAI  en la Feria Internacional del Libro Coahuila.</a:t>
            </a:r>
          </a:p>
          <a:p>
            <a:r>
              <a:rPr lang="es-MX" sz="1600" dirty="0"/>
              <a:t>Ahora tocó el turno a los integrantes de Departamento Jurídico que hablaron a los asistentes al stand sobre el derecho a saber.</a:t>
            </a:r>
          </a:p>
          <a:p>
            <a:endParaRPr lang="es-MX" altLang="es-MX" sz="1600" dirty="0"/>
          </a:p>
        </p:txBody>
      </p:sp>
      <p:sp>
        <p:nvSpPr>
          <p:cNvPr id="6" name="Rectángulo 5"/>
          <p:cNvSpPr/>
          <p:nvPr/>
        </p:nvSpPr>
        <p:spPr>
          <a:xfrm>
            <a:off x="5617022" y="535209"/>
            <a:ext cx="3427541" cy="25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s-MX" altLang="es-MX" dirty="0"/>
              <a:t>Actividades </a:t>
            </a:r>
            <a:r>
              <a:rPr lang="es-MX" altLang="es-MX" dirty="0" smtClean="0"/>
              <a:t>septiembre 2021</a:t>
            </a:r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1577648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898897" y="3933056"/>
            <a:ext cx="7921575" cy="1657549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endParaRPr lang="es-MX" altLang="es-MX" sz="1600" dirty="0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899592" y="1556792"/>
            <a:ext cx="7914010" cy="1944216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altLang="es-MX" sz="1600" b="1" dirty="0" smtClean="0"/>
              <a:t>Lunes 20 </a:t>
            </a:r>
            <a:r>
              <a:rPr lang="es-MX" altLang="es-MX" sz="1600" b="1" dirty="0"/>
              <a:t>de septiembre</a:t>
            </a:r>
          </a:p>
          <a:p>
            <a:r>
              <a:rPr lang="es-MX" altLang="es-MX" sz="1600" dirty="0" smtClean="0"/>
              <a:t>La </a:t>
            </a:r>
            <a:r>
              <a:rPr lang="es-MX" altLang="es-MX" sz="1600" dirty="0"/>
              <a:t>charla del Comisionado del </a:t>
            </a:r>
            <a:r>
              <a:rPr lang="es-MX" altLang="es-MX" sz="1600" dirty="0" smtClean="0"/>
              <a:t>ICAI,  </a:t>
            </a:r>
            <a:r>
              <a:rPr lang="es-MX" altLang="es-MX" sz="1600" dirty="0"/>
              <a:t>Francisco Javier Diez de </a:t>
            </a:r>
            <a:r>
              <a:rPr lang="es-MX" altLang="es-MX" sz="1600" dirty="0" err="1"/>
              <a:t>Urdanivia</a:t>
            </a:r>
            <a:r>
              <a:rPr lang="es-MX" altLang="es-MX" sz="1600" dirty="0"/>
              <a:t> del Valle dentro del ciclo Voces por la </a:t>
            </a:r>
            <a:r>
              <a:rPr lang="es-MX" altLang="es-MX" sz="1600" dirty="0" smtClean="0"/>
              <a:t>Transparencia</a:t>
            </a:r>
            <a:r>
              <a:rPr lang="es-MX" altLang="es-MX" sz="1600" dirty="0"/>
              <a:t> </a:t>
            </a:r>
            <a:r>
              <a:rPr lang="es-MX" altLang="es-MX" sz="1600" dirty="0" smtClean="0"/>
              <a:t>en la Feria Internacional de Libro Coahuila 2021 </a:t>
            </a:r>
            <a:r>
              <a:rPr lang="es-MX" altLang="es-MX" sz="1600" dirty="0"/>
              <a:t>s</a:t>
            </a:r>
            <a:r>
              <a:rPr lang="es-MX" altLang="es-MX" sz="1600" dirty="0" smtClean="0"/>
              <a:t>e realizó a las 11:00 horas en la Sala </a:t>
            </a:r>
            <a:r>
              <a:rPr lang="es-MX" altLang="es-MX" sz="1600" dirty="0"/>
              <a:t>Manuel Acuña.</a:t>
            </a:r>
          </a:p>
          <a:p>
            <a:endParaRPr lang="es-MX" altLang="es-MX" sz="1600" dirty="0" smtClean="0"/>
          </a:p>
          <a:p>
            <a:endParaRPr lang="es-MX" altLang="es-MX" sz="1600" dirty="0"/>
          </a:p>
        </p:txBody>
      </p:sp>
      <p:sp>
        <p:nvSpPr>
          <p:cNvPr id="6" name="Rectángulo 5"/>
          <p:cNvSpPr/>
          <p:nvPr/>
        </p:nvSpPr>
        <p:spPr>
          <a:xfrm>
            <a:off x="5617022" y="476672"/>
            <a:ext cx="3427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s-MX" altLang="es-MX" dirty="0"/>
              <a:t>Actividades </a:t>
            </a:r>
            <a:r>
              <a:rPr lang="es-MX" altLang="es-MX" dirty="0" smtClean="0"/>
              <a:t>septiembre 2021</a:t>
            </a:r>
            <a:endParaRPr lang="es-MX" altLang="es-MX" dirty="0"/>
          </a:p>
        </p:txBody>
      </p:sp>
      <p:sp>
        <p:nvSpPr>
          <p:cNvPr id="8" name="Rectángulo 7"/>
          <p:cNvSpPr/>
          <p:nvPr/>
        </p:nvSpPr>
        <p:spPr>
          <a:xfrm>
            <a:off x="1115616" y="4173564"/>
            <a:ext cx="72659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/>
              <a:t>Lunes 20 </a:t>
            </a:r>
            <a:r>
              <a:rPr lang="es-MX" sz="1600" b="1" dirty="0"/>
              <a:t>de septiembre </a:t>
            </a:r>
          </a:p>
          <a:p>
            <a:r>
              <a:rPr lang="es-MX" sz="1600" dirty="0"/>
              <a:t>Desde Coahuila Radio y Televisión el Comisionado del </a:t>
            </a:r>
            <a:r>
              <a:rPr lang="es-MX" sz="1600" dirty="0" smtClean="0"/>
              <a:t>ICAI, </a:t>
            </a:r>
            <a:r>
              <a:rPr lang="es-MX" sz="1600" dirty="0"/>
              <a:t>Javier Diez de </a:t>
            </a:r>
            <a:r>
              <a:rPr lang="es-MX" sz="1600" dirty="0" err="1"/>
              <a:t>Urdanivia</a:t>
            </a:r>
            <a:r>
              <a:rPr lang="es-MX" sz="1600" dirty="0"/>
              <a:t> del Valle </a:t>
            </a:r>
            <a:r>
              <a:rPr lang="es-MX" sz="1600" dirty="0" smtClean="0"/>
              <a:t>habló de </a:t>
            </a:r>
            <a:r>
              <a:rPr lang="es-MX" sz="1600" dirty="0"/>
              <a:t>Transparencia luego de su charla en la Feria Internacional del Libro </a:t>
            </a:r>
            <a:r>
              <a:rPr lang="es-MX" sz="1600" dirty="0" smtClean="0"/>
              <a:t>Coahuila 2021.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751584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898897" y="3933056"/>
            <a:ext cx="7921575" cy="1657549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sz="1600" b="1" dirty="0" smtClean="0"/>
              <a:t>Lunes 20 </a:t>
            </a:r>
            <a:r>
              <a:rPr lang="es-MX" sz="1600" b="1" dirty="0"/>
              <a:t>de septiembre</a:t>
            </a:r>
          </a:p>
          <a:p>
            <a:r>
              <a:rPr lang="es-MX" sz="1600" dirty="0"/>
              <a:t>En su estancia en la Feria Internacional del Libro Coahuila, el Director General del ICAI , Luis García </a:t>
            </a:r>
            <a:r>
              <a:rPr lang="es-MX" sz="1600" dirty="0" err="1"/>
              <a:t>Abusaíd</a:t>
            </a:r>
            <a:r>
              <a:rPr lang="es-MX" sz="1600" dirty="0"/>
              <a:t> saludó a la Secretaría de </a:t>
            </a:r>
            <a:r>
              <a:rPr lang="es-MX" sz="1600" dirty="0" smtClean="0"/>
              <a:t>Cultura, </a:t>
            </a:r>
            <a:r>
              <a:rPr lang="es-MX" sz="1600" dirty="0"/>
              <a:t>Ana Sofía García </a:t>
            </a:r>
            <a:r>
              <a:rPr lang="es-MX" sz="1600" dirty="0" err="1"/>
              <a:t>Camil</a:t>
            </a:r>
            <a:r>
              <a:rPr lang="es-MX" sz="1600" dirty="0"/>
              <a:t> que recorría los pasillos de la fiesta de las letras.</a:t>
            </a:r>
          </a:p>
          <a:p>
            <a:endParaRPr lang="es-MX" altLang="es-MX" sz="1600" dirty="0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899592" y="1556792"/>
            <a:ext cx="7914010" cy="1944216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sz="1600" b="1" dirty="0" smtClean="0"/>
              <a:t>Lunes 20 </a:t>
            </a:r>
            <a:r>
              <a:rPr lang="es-MX" sz="1600" b="1" dirty="0"/>
              <a:t>de septiembre</a:t>
            </a:r>
          </a:p>
          <a:p>
            <a:r>
              <a:rPr lang="es-MX" sz="1600" dirty="0" smtClean="0"/>
              <a:t>Paloma Lugo, de la Academia Interamericana de Derechos Humanos fue la invitada del programa El poder de la Transparencia.</a:t>
            </a:r>
          </a:p>
          <a:p>
            <a:r>
              <a:rPr lang="es-MX" sz="1600" dirty="0" smtClean="0"/>
              <a:t>Ella habló sobre la despenalización del aborto.</a:t>
            </a:r>
            <a:endParaRPr lang="es-MX" sz="1600" dirty="0"/>
          </a:p>
          <a:p>
            <a:endParaRPr lang="es-MX" altLang="es-MX" sz="1600" dirty="0"/>
          </a:p>
        </p:txBody>
      </p:sp>
      <p:sp>
        <p:nvSpPr>
          <p:cNvPr id="6" name="Rectángulo 5"/>
          <p:cNvSpPr/>
          <p:nvPr/>
        </p:nvSpPr>
        <p:spPr>
          <a:xfrm>
            <a:off x="5617022" y="535209"/>
            <a:ext cx="3427541" cy="25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s-MX" altLang="es-MX" dirty="0"/>
              <a:t>Actividades </a:t>
            </a:r>
            <a:r>
              <a:rPr lang="es-MX" altLang="es-MX" dirty="0" smtClean="0"/>
              <a:t>septiembre 2021</a:t>
            </a:r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1161515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898897" y="3933056"/>
            <a:ext cx="7921575" cy="1657549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endParaRPr lang="es-MX" sz="1600" b="1" dirty="0" smtClean="0"/>
          </a:p>
          <a:p>
            <a:r>
              <a:rPr lang="es-MX" sz="1600" b="1" dirty="0" smtClean="0"/>
              <a:t>Martes 21 </a:t>
            </a:r>
            <a:r>
              <a:rPr lang="es-MX" sz="1600" b="1" dirty="0"/>
              <a:t>de septiembre</a:t>
            </a:r>
          </a:p>
          <a:p>
            <a:r>
              <a:rPr lang="es-MX" sz="1600" dirty="0"/>
              <a:t>Luego de su charla, el Comisionado Presidente del ICAI,</a:t>
            </a:r>
          </a:p>
          <a:p>
            <a:r>
              <a:rPr lang="es-MX" sz="1600" dirty="0"/>
              <a:t>Luis González Briseño platicó con Jesús Homero Flores Mier, titular de la Fiscalía Especializada en Delitos por Hechos de Corrupción. Ambos coincidieron en sus respectivos stands en la </a:t>
            </a:r>
          </a:p>
          <a:p>
            <a:r>
              <a:rPr lang="es-MX" sz="1600" dirty="0"/>
              <a:t>Feria Internacional del Libro Coahuila.</a:t>
            </a:r>
          </a:p>
          <a:p>
            <a:endParaRPr lang="es-MX" altLang="es-MX" sz="1600" dirty="0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899592" y="1556792"/>
            <a:ext cx="7914010" cy="1944216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sz="1600" b="1" dirty="0" smtClean="0"/>
              <a:t>Martes 21 </a:t>
            </a:r>
            <a:r>
              <a:rPr lang="es-MX" sz="1600" b="1" dirty="0"/>
              <a:t>de septiembre</a:t>
            </a:r>
          </a:p>
          <a:p>
            <a:r>
              <a:rPr lang="es-MX" sz="1600" dirty="0"/>
              <a:t>El Comisionado Presidente del ICAI, Luis González Briseño </a:t>
            </a:r>
            <a:r>
              <a:rPr lang="es-MX" sz="1600" dirty="0" smtClean="0"/>
              <a:t>impartió una conferencia a </a:t>
            </a:r>
            <a:r>
              <a:rPr lang="es-MX" sz="1600" dirty="0"/>
              <a:t>las </a:t>
            </a:r>
            <a:r>
              <a:rPr lang="es-MX" sz="1600" dirty="0" smtClean="0"/>
              <a:t>13:00 </a:t>
            </a:r>
            <a:r>
              <a:rPr lang="es-MX" sz="1600" dirty="0"/>
              <a:t>horas desde la </a:t>
            </a:r>
            <a:r>
              <a:rPr lang="es-MX" sz="1600" dirty="0" smtClean="0"/>
              <a:t>Feria Internacional del Libro Coahuila 2021. </a:t>
            </a:r>
            <a:endParaRPr lang="es-MX" sz="1600" b="1" dirty="0"/>
          </a:p>
          <a:p>
            <a:endParaRPr lang="es-MX" altLang="es-MX" sz="1600" dirty="0"/>
          </a:p>
        </p:txBody>
      </p:sp>
      <p:sp>
        <p:nvSpPr>
          <p:cNvPr id="6" name="Rectángulo 5"/>
          <p:cNvSpPr/>
          <p:nvPr/>
        </p:nvSpPr>
        <p:spPr>
          <a:xfrm>
            <a:off x="5617022" y="535209"/>
            <a:ext cx="3427541" cy="25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s-MX" altLang="es-MX" dirty="0"/>
              <a:t>Actividades </a:t>
            </a:r>
            <a:r>
              <a:rPr lang="es-MX" altLang="es-MX" dirty="0" smtClean="0"/>
              <a:t>septiembre 2021</a:t>
            </a:r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1200375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898897" y="3933056"/>
            <a:ext cx="7921575" cy="1657549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sz="1600" b="1" dirty="0" smtClean="0"/>
              <a:t>Miércoles </a:t>
            </a:r>
            <a:r>
              <a:rPr lang="es-MX" sz="1600" b="1" dirty="0"/>
              <a:t>22 </a:t>
            </a:r>
            <a:r>
              <a:rPr lang="es-MX" sz="1600" b="1" dirty="0"/>
              <a:t>de septiembre</a:t>
            </a:r>
          </a:p>
          <a:p>
            <a:r>
              <a:rPr lang="es-MX" sz="1600" dirty="0"/>
              <a:t>El comisionado Presidente del ICAI , Luis González Briseño participará en la sesión 7 del Seminario Internacional, denominada “Protección de Datos Personales de niñas, niños y adolescentes”.</a:t>
            </a:r>
          </a:p>
          <a:p>
            <a:r>
              <a:rPr lang="es-MX" sz="1600" dirty="0"/>
              <a:t>La cita fue a las 17:00 horas por las redes sociales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altLang="es-MX" sz="1600" dirty="0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899592" y="1556792"/>
            <a:ext cx="7914010" cy="1944216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sz="1600" b="1" dirty="0" smtClean="0"/>
              <a:t>Miércoles 22 </a:t>
            </a:r>
            <a:r>
              <a:rPr lang="es-MX" sz="1600" b="1" dirty="0"/>
              <a:t>de septiembre</a:t>
            </a:r>
          </a:p>
          <a:p>
            <a:r>
              <a:rPr lang="es-MX" sz="1600" dirty="0" smtClean="0"/>
              <a:t>El ICAI </a:t>
            </a:r>
            <a:r>
              <a:rPr lang="es-MX" sz="1600" dirty="0"/>
              <a:t>tiene actividades en la Feria Internacional del Libro Coahuila  en </a:t>
            </a:r>
            <a:r>
              <a:rPr lang="es-MX" sz="1600" dirty="0" smtClean="0"/>
              <a:t>el ciclo </a:t>
            </a:r>
            <a:r>
              <a:rPr lang="es-MX" sz="1600" dirty="0"/>
              <a:t>"Voces por la Transparencia".</a:t>
            </a:r>
          </a:p>
          <a:p>
            <a:r>
              <a:rPr lang="es-MX" sz="1600" dirty="0"/>
              <a:t>A las 11:00 horas mesa redonda con directores del ICAI. </a:t>
            </a:r>
          </a:p>
          <a:p>
            <a:r>
              <a:rPr lang="es-MX" sz="1600" dirty="0"/>
              <a:t>A las 16:00 horas presentación del libro que coordinó la doctora </a:t>
            </a:r>
            <a:r>
              <a:rPr lang="es-MX" sz="1600" dirty="0" smtClean="0"/>
              <a:t>Irene </a:t>
            </a:r>
            <a:r>
              <a:rPr lang="es-MX" sz="1600" dirty="0" err="1" smtClean="0"/>
              <a:t>Spigno</a:t>
            </a:r>
            <a:r>
              <a:rPr lang="es-MX" sz="1600" dirty="0" smtClean="0"/>
              <a:t>, directora </a:t>
            </a:r>
            <a:r>
              <a:rPr lang="es-MX" sz="1600" dirty="0"/>
              <a:t>de la Academia Interamericana de Derechos </a:t>
            </a:r>
            <a:r>
              <a:rPr lang="es-MX" sz="1600" dirty="0" smtClean="0"/>
              <a:t>Humanos.</a:t>
            </a:r>
            <a:endParaRPr lang="es-MX" sz="1600" dirty="0"/>
          </a:p>
          <a:p>
            <a:endParaRPr lang="es-MX" altLang="es-MX" sz="1600" dirty="0"/>
          </a:p>
        </p:txBody>
      </p:sp>
      <p:sp>
        <p:nvSpPr>
          <p:cNvPr id="6" name="Rectángulo 5"/>
          <p:cNvSpPr/>
          <p:nvPr/>
        </p:nvSpPr>
        <p:spPr>
          <a:xfrm>
            <a:off x="5617022" y="535209"/>
            <a:ext cx="3427541" cy="25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s-MX" altLang="es-MX" dirty="0"/>
              <a:t>Actividades </a:t>
            </a:r>
            <a:r>
              <a:rPr lang="es-MX" altLang="es-MX" dirty="0" smtClean="0"/>
              <a:t>septiembre 2021</a:t>
            </a:r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1012025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5148263" y="188913"/>
            <a:ext cx="3779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MX" altLang="es-MX" sz="2000" dirty="0" smtClean="0"/>
              <a:t>Actividades septiembre </a:t>
            </a:r>
            <a:r>
              <a:rPr lang="es-MX" altLang="es-MX" sz="2000" dirty="0" smtClean="0"/>
              <a:t>2021</a:t>
            </a:r>
            <a:endParaRPr lang="es-MX" altLang="es-MX" sz="2000" dirty="0"/>
          </a:p>
        </p:txBody>
      </p:sp>
      <p:sp>
        <p:nvSpPr>
          <p:cNvPr id="9219" name="AutoShape 9"/>
          <p:cNvSpPr>
            <a:spLocks noChangeArrowheads="1"/>
          </p:cNvSpPr>
          <p:nvPr/>
        </p:nvSpPr>
        <p:spPr bwMode="auto">
          <a:xfrm>
            <a:off x="1006525" y="1988840"/>
            <a:ext cx="7921575" cy="1657549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endParaRPr lang="es-MX" altLang="es-MX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1006525" y="4217431"/>
            <a:ext cx="7921575" cy="1657549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altLang="es-MX" sz="1600" b="1" dirty="0"/>
              <a:t>Jueves 2 de septiembre</a:t>
            </a:r>
            <a:endParaRPr lang="es-MX" altLang="es-MX" sz="1600" dirty="0"/>
          </a:p>
          <a:p>
            <a:r>
              <a:rPr lang="es-MX" sz="1600" dirty="0"/>
              <a:t>Alfredo Sánchez Marín, del departamento de Impulso a la Cultura de la Transparencia del ICAI, ofreció capacitación sobre Acceso a la Información a integrantes de </a:t>
            </a:r>
            <a:r>
              <a:rPr lang="es-MX" sz="1600" dirty="0" err="1"/>
              <a:t>Aprid</a:t>
            </a:r>
            <a:r>
              <a:rPr lang="es-MX" sz="1600" dirty="0"/>
              <a:t>, asociación en pro de la rehabilitación para personas con discapacidad visual, esto dentro del programa de atención a Grupos Vulnerables.</a:t>
            </a:r>
            <a:endParaRPr lang="es-MX" altLang="es-MX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59632" y="2177584"/>
            <a:ext cx="74888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/>
              <a:t>Miércoles 1 de septiembre</a:t>
            </a:r>
            <a:endParaRPr lang="es-MX" sz="1600" b="1" dirty="0"/>
          </a:p>
          <a:p>
            <a:r>
              <a:rPr lang="es-MX" sz="1600" dirty="0" smtClean="0"/>
              <a:t>Personal </a:t>
            </a:r>
            <a:r>
              <a:rPr lang="es-MX" sz="1600" dirty="0"/>
              <a:t>del ICAI tomó el taller “PBR: Estrategias, Contenido y Método”, que </a:t>
            </a:r>
            <a:r>
              <a:rPr lang="es-MX" sz="1600" dirty="0" smtClean="0"/>
              <a:t>impartió </a:t>
            </a:r>
            <a:r>
              <a:rPr lang="es-MX" sz="1600" dirty="0"/>
              <a:t>el MGP Luis Alejandro Flores Espinoza </a:t>
            </a:r>
            <a:r>
              <a:rPr lang="es-MX" sz="1600" dirty="0" smtClean="0"/>
              <a:t>en la </a:t>
            </a:r>
            <a:r>
              <a:rPr lang="es-MX" sz="1600" dirty="0"/>
              <a:t>Auditoría Superior Del Estado de </a:t>
            </a:r>
            <a:r>
              <a:rPr lang="es-MX" sz="1600" dirty="0" smtClean="0"/>
              <a:t>Coahuila</a:t>
            </a:r>
            <a:r>
              <a:rPr lang="es-MX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898897" y="3933056"/>
            <a:ext cx="7921575" cy="1657549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sz="1600" b="1" dirty="0" smtClean="0"/>
              <a:t>Miércoles 22 </a:t>
            </a:r>
            <a:r>
              <a:rPr lang="es-MX" sz="1600" b="1" dirty="0"/>
              <a:t>de septiembre</a:t>
            </a:r>
          </a:p>
          <a:p>
            <a:r>
              <a:rPr lang="es-MX" sz="1600" dirty="0"/>
              <a:t>"Voces por la Transparencia", Reynaldo Rosas Cepeda, Director de Datos personales y Gustavo Zavala </a:t>
            </a:r>
            <a:r>
              <a:rPr lang="es-MX" sz="1600" dirty="0" err="1"/>
              <a:t>Slehiman</a:t>
            </a:r>
            <a:r>
              <a:rPr lang="es-MX" sz="1600" dirty="0"/>
              <a:t>, Director de Capacitación y Cultura de la Transparencia, ambos del ICAI charlaron ante un grupo de estudiantes de preparatoria, sobre dos temas importantes para el </a:t>
            </a:r>
            <a:r>
              <a:rPr lang="es-MX" sz="1600" dirty="0" smtClean="0"/>
              <a:t>ICAI: </a:t>
            </a:r>
            <a:r>
              <a:rPr lang="es-MX" sz="1600" dirty="0"/>
              <a:t>Protección de Datos Personales y Acceso a la Información.</a:t>
            </a: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899592" y="1556792"/>
            <a:ext cx="7914010" cy="1944216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sz="1600" b="1" dirty="0" smtClean="0"/>
              <a:t>Miércoles 22 </a:t>
            </a:r>
            <a:r>
              <a:rPr lang="es-MX" sz="1600" b="1" dirty="0"/>
              <a:t>de septiembre</a:t>
            </a:r>
          </a:p>
          <a:p>
            <a:r>
              <a:rPr lang="es-MX" sz="1600" dirty="0" smtClean="0"/>
              <a:t>Dentro de las actividades del ICAI </a:t>
            </a:r>
            <a:r>
              <a:rPr lang="es-MX" sz="1600" dirty="0"/>
              <a:t>en la Feria Internacional del Libro Coahuila </a:t>
            </a:r>
            <a:r>
              <a:rPr lang="es-MX" sz="1600" dirty="0" smtClean="0"/>
              <a:t>como parte del ciclo "Voces </a:t>
            </a:r>
            <a:r>
              <a:rPr lang="es-MX" sz="1600" dirty="0"/>
              <a:t>por la </a:t>
            </a:r>
            <a:r>
              <a:rPr lang="es-MX" sz="1600" dirty="0" smtClean="0"/>
              <a:t>Transparencia“ estuvo una mesa redonda con directores </a:t>
            </a:r>
            <a:r>
              <a:rPr lang="es-MX" sz="1600" dirty="0"/>
              <a:t>del ICAI.</a:t>
            </a:r>
          </a:p>
          <a:p>
            <a:endParaRPr lang="es-MX" altLang="es-MX" sz="1600" dirty="0"/>
          </a:p>
        </p:txBody>
      </p:sp>
      <p:sp>
        <p:nvSpPr>
          <p:cNvPr id="6" name="Rectángulo 5"/>
          <p:cNvSpPr/>
          <p:nvPr/>
        </p:nvSpPr>
        <p:spPr>
          <a:xfrm>
            <a:off x="5617022" y="476672"/>
            <a:ext cx="3427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s-MX" altLang="es-MX" dirty="0"/>
              <a:t>Actividades </a:t>
            </a:r>
            <a:r>
              <a:rPr lang="es-MX" altLang="es-MX" dirty="0" smtClean="0"/>
              <a:t>septiembre 2021</a:t>
            </a:r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1198032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898897" y="3933056"/>
            <a:ext cx="7921575" cy="1657549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endParaRPr lang="es-MX" altLang="es-MX" sz="1600" b="1" dirty="0" smtClean="0"/>
          </a:p>
          <a:p>
            <a:r>
              <a:rPr lang="es-MX" sz="1600" b="1" dirty="0" smtClean="0"/>
              <a:t>Miércoles 22 </a:t>
            </a:r>
            <a:r>
              <a:rPr lang="es-MX" sz="1600" b="1" dirty="0"/>
              <a:t>de septiembre</a:t>
            </a:r>
          </a:p>
          <a:p>
            <a:r>
              <a:rPr lang="es-MX" sz="1600" dirty="0" smtClean="0"/>
              <a:t>Desde la Feria Internacional del Libro </a:t>
            </a:r>
            <a:r>
              <a:rPr lang="es-MX" sz="1600" dirty="0" err="1" smtClean="0"/>
              <a:t>Coahuilla</a:t>
            </a:r>
            <a:r>
              <a:rPr lang="es-MX" sz="1600" dirty="0" smtClean="0"/>
              <a:t> 2021, el </a:t>
            </a:r>
            <a:r>
              <a:rPr lang="es-MX" sz="1600" dirty="0"/>
              <a:t>Comisionado Presidente del ICAI</a:t>
            </a:r>
            <a:r>
              <a:rPr lang="es-MX" sz="1600" dirty="0" smtClean="0"/>
              <a:t>, Luis </a:t>
            </a:r>
            <a:r>
              <a:rPr lang="es-MX" sz="1600" dirty="0"/>
              <a:t>González Briseño </a:t>
            </a:r>
            <a:r>
              <a:rPr lang="es-MX" sz="1600" dirty="0" smtClean="0"/>
              <a:t>participó en </a:t>
            </a:r>
            <a:r>
              <a:rPr lang="es-MX" sz="1600" dirty="0"/>
              <a:t>el Seminario Internacional 2021</a:t>
            </a:r>
            <a:r>
              <a:rPr lang="es-MX" sz="1600" dirty="0" smtClean="0"/>
              <a:t>.</a:t>
            </a:r>
            <a:endParaRPr lang="es-MX" sz="1600" dirty="0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899592" y="1556792"/>
            <a:ext cx="7914010" cy="1944216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endParaRPr lang="es-MX" sz="1600" b="1" dirty="0" smtClean="0"/>
          </a:p>
          <a:p>
            <a:r>
              <a:rPr lang="es-MX" sz="1600" b="1" dirty="0" smtClean="0"/>
              <a:t>Miércoles 22 </a:t>
            </a:r>
            <a:r>
              <a:rPr lang="es-MX" sz="1600" b="1" dirty="0"/>
              <a:t>de septiembre</a:t>
            </a:r>
          </a:p>
          <a:p>
            <a:r>
              <a:rPr lang="es-MX" sz="1600" dirty="0" smtClean="0"/>
              <a:t>En </a:t>
            </a:r>
            <a:r>
              <a:rPr lang="es-MX" sz="1600" dirty="0"/>
              <a:t>la Feria Internacional del Libro Coahuila </a:t>
            </a:r>
            <a:r>
              <a:rPr lang="es-MX" sz="1600" dirty="0" smtClean="0"/>
              <a:t>se realizó la </a:t>
            </a:r>
            <a:r>
              <a:rPr lang="es-MX" sz="1600" dirty="0"/>
              <a:t>presentación del libro "El debate de la suspensión de amparo en las resoluciones del INAI y de los órganos garantes locales". Participan  el Comisionado Presidente del ICAI , la Directora General de la Academia Interamericana de Derechos Humanos Irene </a:t>
            </a:r>
            <a:r>
              <a:rPr lang="es-MX" sz="1600" dirty="0" err="1"/>
              <a:t>Spigno</a:t>
            </a:r>
            <a:r>
              <a:rPr lang="es-MX" sz="1600" dirty="0"/>
              <a:t> y Rodrigo Santiago, Director del CEDU.</a:t>
            </a:r>
          </a:p>
          <a:p>
            <a:endParaRPr lang="es-MX" altLang="es-MX" sz="1600" dirty="0"/>
          </a:p>
        </p:txBody>
      </p:sp>
      <p:sp>
        <p:nvSpPr>
          <p:cNvPr id="6" name="Rectángulo 5"/>
          <p:cNvSpPr/>
          <p:nvPr/>
        </p:nvSpPr>
        <p:spPr>
          <a:xfrm>
            <a:off x="5617022" y="476672"/>
            <a:ext cx="3427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s-MX" altLang="es-MX" dirty="0"/>
              <a:t>Actividades </a:t>
            </a:r>
            <a:r>
              <a:rPr lang="es-MX" altLang="es-MX" dirty="0" smtClean="0"/>
              <a:t>septiembre 2021</a:t>
            </a:r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771103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898897" y="3933056"/>
            <a:ext cx="7914705" cy="216024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sz="1600" b="1" dirty="0" smtClean="0"/>
              <a:t>Miércoles </a:t>
            </a:r>
            <a:r>
              <a:rPr lang="es-MX" sz="1600" b="1" dirty="0"/>
              <a:t>22 </a:t>
            </a:r>
            <a:r>
              <a:rPr lang="es-MX" sz="1600" b="1" dirty="0"/>
              <a:t>de septiembre </a:t>
            </a:r>
          </a:p>
          <a:p>
            <a:r>
              <a:rPr lang="es-MX" sz="1600" dirty="0"/>
              <a:t>P</a:t>
            </a:r>
            <a:r>
              <a:rPr lang="es-MX" sz="1600" dirty="0"/>
              <a:t>resentación </a:t>
            </a:r>
            <a:r>
              <a:rPr lang="es-MX" sz="1600" dirty="0"/>
              <a:t>del libro "El debate de la suspensión de amparo en las resoluciones del INAI y de los órganos garantes locales" </a:t>
            </a:r>
            <a:r>
              <a:rPr lang="es-MX" sz="1600" dirty="0"/>
              <a:t>en </a:t>
            </a:r>
            <a:r>
              <a:rPr lang="es-MX" sz="1600" dirty="0"/>
              <a:t>la Feria Internacional del Libro Coahuila, en Arteaga, Coahuila. </a:t>
            </a:r>
          </a:p>
          <a:p>
            <a:r>
              <a:rPr lang="es-MX" sz="1600" dirty="0"/>
              <a:t>Reunió al Comisionado </a:t>
            </a:r>
            <a:r>
              <a:rPr lang="es-MX" sz="1600" dirty="0"/>
              <a:t>Presidente del ICAI, Luis González </a:t>
            </a:r>
            <a:r>
              <a:rPr lang="es-MX" sz="1600" dirty="0" err="1"/>
              <a:t>Biseño</a:t>
            </a:r>
            <a:r>
              <a:rPr lang="es-MX" sz="1600" dirty="0"/>
              <a:t>; la Directora General de la Academia Interamericana de Derechos Humanos, Irene </a:t>
            </a:r>
            <a:r>
              <a:rPr lang="es-MX" sz="1600" dirty="0" err="1"/>
              <a:t>Spigno</a:t>
            </a:r>
            <a:r>
              <a:rPr lang="es-MX" sz="1600" dirty="0"/>
              <a:t> y Rodrigo Santiago, Director del CEDU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899592" y="1556792"/>
            <a:ext cx="7914010" cy="1944216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sz="1600" b="1" dirty="0" smtClean="0"/>
              <a:t>Miércoles 22 </a:t>
            </a:r>
            <a:r>
              <a:rPr lang="es-MX" sz="1600" b="1" dirty="0"/>
              <a:t>de septiembre</a:t>
            </a:r>
          </a:p>
          <a:p>
            <a:r>
              <a:rPr lang="es-MX" sz="1600" dirty="0"/>
              <a:t>El director General del ICAI , Luis García </a:t>
            </a:r>
            <a:r>
              <a:rPr lang="es-MX" sz="1600" dirty="0" err="1"/>
              <a:t>Abusaíd</a:t>
            </a:r>
            <a:r>
              <a:rPr lang="es-MX" sz="1600" dirty="0"/>
              <a:t>, junto al Director de Administración y Finanzas, Enrique García </a:t>
            </a:r>
            <a:r>
              <a:rPr lang="es-MX" sz="1600" dirty="0" err="1"/>
              <a:t>Guedea</a:t>
            </a:r>
            <a:r>
              <a:rPr lang="es-MX" sz="1600" dirty="0"/>
              <a:t>, recibieron en el stand del ICAI en la Feria Internacional del Libro Coahuila a autoridades de la Academia Interamericana de Derechos Humanos.</a:t>
            </a:r>
          </a:p>
          <a:p>
            <a:endParaRPr lang="es-MX" altLang="es-MX" sz="1600" dirty="0"/>
          </a:p>
        </p:txBody>
      </p:sp>
      <p:sp>
        <p:nvSpPr>
          <p:cNvPr id="6" name="Rectángulo 5"/>
          <p:cNvSpPr/>
          <p:nvPr/>
        </p:nvSpPr>
        <p:spPr>
          <a:xfrm>
            <a:off x="5617022" y="476672"/>
            <a:ext cx="3427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s-MX" altLang="es-MX" dirty="0"/>
              <a:t>Actividades </a:t>
            </a:r>
            <a:r>
              <a:rPr lang="es-MX" altLang="es-MX" dirty="0" smtClean="0"/>
              <a:t>septiembre 2021</a:t>
            </a:r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1444607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898897" y="3933056"/>
            <a:ext cx="7921575" cy="1657549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sz="1600" b="1" dirty="0" smtClean="0"/>
              <a:t>Jueves 23 </a:t>
            </a:r>
            <a:r>
              <a:rPr lang="es-MX" sz="1600" b="1" dirty="0"/>
              <a:t>de septiembre</a:t>
            </a:r>
          </a:p>
          <a:p>
            <a:r>
              <a:rPr lang="es-MX" sz="1600" dirty="0"/>
              <a:t>Desde la Feria Internacional del Libro Coahuila, el Comisionado Presidente del ICAI, Luis González Briseño participa junto con la doctora María del Carmen Galván Tello y Juan Carlos Centeno Maldonado en la presentación del libro "Las políticas públicas y los Derechos Humanos, una relación indisoluble".</a:t>
            </a: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899592" y="1556792"/>
            <a:ext cx="7914010" cy="1944216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sz="1600" b="1" dirty="0" smtClean="0"/>
              <a:t>Jueves 23 </a:t>
            </a:r>
            <a:r>
              <a:rPr lang="es-MX" sz="1600" b="1" dirty="0"/>
              <a:t>de septiembre</a:t>
            </a:r>
          </a:p>
          <a:p>
            <a:r>
              <a:rPr lang="es-MX" sz="1600" dirty="0"/>
              <a:t>un tema interesante y con mucho para reflexionar, </a:t>
            </a:r>
            <a:r>
              <a:rPr lang="es-MX" sz="1600" dirty="0" smtClean="0"/>
              <a:t>el </a:t>
            </a:r>
            <a:r>
              <a:rPr lang="es-MX" sz="1600" dirty="0"/>
              <a:t>Comisionado Presidente del ICAI, Luis González Briseño participó en la Sesión 7 del Seminario Internacional 2021 "Protección de Datos Personales de niñas, niños y adolescentes".</a:t>
            </a:r>
          </a:p>
          <a:p>
            <a:endParaRPr lang="es-MX" altLang="es-MX" sz="1600" dirty="0"/>
          </a:p>
        </p:txBody>
      </p:sp>
      <p:sp>
        <p:nvSpPr>
          <p:cNvPr id="6" name="Rectángulo 5"/>
          <p:cNvSpPr/>
          <p:nvPr/>
        </p:nvSpPr>
        <p:spPr>
          <a:xfrm>
            <a:off x="5617022" y="476672"/>
            <a:ext cx="3427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s-MX" altLang="es-MX" dirty="0"/>
              <a:t>Actividades </a:t>
            </a:r>
            <a:r>
              <a:rPr lang="es-MX" altLang="es-MX" dirty="0" smtClean="0"/>
              <a:t>septiembre 2021</a:t>
            </a:r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710682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1043608" y="4211796"/>
            <a:ext cx="7921575" cy="1657549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sz="1600" b="1" dirty="0" smtClean="0"/>
              <a:t>Viernes 24 de septiembre</a:t>
            </a:r>
            <a:endParaRPr lang="es-MX" sz="1600" b="1" dirty="0"/>
          </a:p>
          <a:p>
            <a:r>
              <a:rPr lang="es-MX" sz="1600" dirty="0" smtClean="0"/>
              <a:t>Durante </a:t>
            </a:r>
            <a:r>
              <a:rPr lang="es-MX" sz="1600" dirty="0"/>
              <a:t>los 10 días que </a:t>
            </a:r>
            <a:r>
              <a:rPr lang="es-MX" sz="1600" dirty="0" smtClean="0"/>
              <a:t>duró </a:t>
            </a:r>
            <a:r>
              <a:rPr lang="es-MX" sz="1600" dirty="0"/>
              <a:t>la Feria Internacional del Libro Coahuila </a:t>
            </a:r>
            <a:r>
              <a:rPr lang="es-MX" sz="1600" dirty="0" smtClean="0"/>
              <a:t>2021,</a:t>
            </a:r>
            <a:endParaRPr lang="es-MX" sz="1600" dirty="0"/>
          </a:p>
          <a:p>
            <a:r>
              <a:rPr lang="es-MX" sz="1600" dirty="0" smtClean="0"/>
              <a:t> Personal del ICAI atendió, desde el Stand del Instituto, las inquietudes de los ciudadanos sobre temas diversos protección de datos personales, transparencia, entre otros temas.</a:t>
            </a:r>
            <a:endParaRPr lang="es-MX" sz="1600" dirty="0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899592" y="1556792"/>
            <a:ext cx="7914010" cy="1944216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endParaRPr lang="es-MX" altLang="es-MX" sz="1600" dirty="0"/>
          </a:p>
        </p:txBody>
      </p:sp>
      <p:sp>
        <p:nvSpPr>
          <p:cNvPr id="6" name="Rectángulo 5"/>
          <p:cNvSpPr/>
          <p:nvPr/>
        </p:nvSpPr>
        <p:spPr>
          <a:xfrm>
            <a:off x="5617022" y="476672"/>
            <a:ext cx="3427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s-MX" altLang="es-MX" dirty="0"/>
              <a:t>Actividades </a:t>
            </a:r>
            <a:r>
              <a:rPr lang="es-MX" altLang="es-MX" dirty="0" smtClean="0"/>
              <a:t>septiembre 2021</a:t>
            </a:r>
            <a:endParaRPr lang="es-MX" altLang="es-MX" dirty="0"/>
          </a:p>
        </p:txBody>
      </p:sp>
      <p:sp>
        <p:nvSpPr>
          <p:cNvPr id="7" name="Rectángulo 6"/>
          <p:cNvSpPr/>
          <p:nvPr/>
        </p:nvSpPr>
        <p:spPr>
          <a:xfrm>
            <a:off x="1043608" y="1700808"/>
            <a:ext cx="77048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Jueves 23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de septiembre</a:t>
            </a:r>
          </a:p>
          <a:p>
            <a:r>
              <a:rPr lang="es-MX" sz="1600" dirty="0"/>
              <a:t>El personal de la Dirección de Capacitación y Cultura de la Transparencia del ICAI se reunió con el Director General del </a:t>
            </a:r>
            <a:r>
              <a:rPr lang="es-MX" sz="1600" dirty="0" err="1"/>
              <a:t>Cecyte</a:t>
            </a:r>
            <a:r>
              <a:rPr lang="es-MX" sz="1600" dirty="0"/>
              <a:t> Coahuila, Demetrio Antonio Zúñiga Sánchez e integrantes de su equipo, </a:t>
            </a:r>
            <a:r>
              <a:rPr lang="es-MX" sz="1600" dirty="0" smtClean="0"/>
              <a:t>para establecer </a:t>
            </a:r>
            <a:r>
              <a:rPr lang="es-MX" sz="1600" dirty="0"/>
              <a:t>un programa </a:t>
            </a:r>
            <a:r>
              <a:rPr lang="es-MX" sz="1600" dirty="0" smtClean="0"/>
              <a:t>de </a:t>
            </a:r>
            <a:r>
              <a:rPr lang="es-MX" sz="1600" dirty="0"/>
              <a:t>capacitación para la comunidad docente, administrativa y estudiantil de dicha </a:t>
            </a:r>
            <a:r>
              <a:rPr lang="es-MX" sz="1600" dirty="0" smtClean="0"/>
              <a:t>institución.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871973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898897" y="3933056"/>
            <a:ext cx="7921575" cy="1657549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endParaRPr lang="es-MX" altLang="es-MX" sz="1600" b="1" dirty="0" smtClean="0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899592" y="1556792"/>
            <a:ext cx="7914010" cy="1944216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endParaRPr lang="es-MX" sz="1600" dirty="0"/>
          </a:p>
          <a:p>
            <a:endParaRPr lang="es-MX" altLang="es-MX" sz="1600" dirty="0"/>
          </a:p>
        </p:txBody>
      </p:sp>
      <p:sp>
        <p:nvSpPr>
          <p:cNvPr id="6" name="Rectángulo 5"/>
          <p:cNvSpPr/>
          <p:nvPr/>
        </p:nvSpPr>
        <p:spPr>
          <a:xfrm>
            <a:off x="5617022" y="476672"/>
            <a:ext cx="3427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s-MX" altLang="es-MX" dirty="0"/>
              <a:t>Actividades </a:t>
            </a:r>
            <a:r>
              <a:rPr lang="es-MX" altLang="es-MX" dirty="0" smtClean="0"/>
              <a:t>septiembre 2021</a:t>
            </a:r>
            <a:endParaRPr lang="es-MX" altLang="es-MX" dirty="0"/>
          </a:p>
        </p:txBody>
      </p:sp>
      <p:sp>
        <p:nvSpPr>
          <p:cNvPr id="7" name="Rectángulo 6"/>
          <p:cNvSpPr/>
          <p:nvPr/>
        </p:nvSpPr>
        <p:spPr>
          <a:xfrm>
            <a:off x="1043608" y="1643973"/>
            <a:ext cx="734481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Lunes 27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de septiembre</a:t>
            </a:r>
          </a:p>
          <a:p>
            <a:r>
              <a:rPr lang="es-MX" sz="1600" dirty="0"/>
              <a:t>En el ICAI cedemos el espacio del programa "El Poder de la Transparencia" para enlazarnos a las actividades de la Semana Nacional de la Transparencia que presenta en su panel 5: "Pasos para Implementar una estrategia local de Gobierno Abierto en idioma Maya", con el tema Comunidades Indígenas.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259632" y="4005064"/>
            <a:ext cx="741682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Miércoles 29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de septiembre</a:t>
            </a:r>
          </a:p>
          <a:p>
            <a:r>
              <a:rPr lang="es-MX" sz="1600" dirty="0"/>
              <a:t>El ICAI felicita a Ángela </a:t>
            </a:r>
            <a:r>
              <a:rPr lang="es-MX" sz="1600" dirty="0" err="1"/>
              <a:t>Joy</a:t>
            </a:r>
            <a:r>
              <a:rPr lang="es-MX" sz="1600" dirty="0"/>
              <a:t> Herrera Flores, estudiante de #Torreón, que obtuvo el segundo lugar en el concurso nacional “60 Segundos para Informarme”, que organiza el INAI. </a:t>
            </a:r>
          </a:p>
          <a:p>
            <a:r>
              <a:rPr lang="es-MX" sz="1600" dirty="0" smtClean="0"/>
              <a:t>Su video, a través de </a:t>
            </a:r>
            <a:r>
              <a:rPr lang="es-MX" sz="1600" dirty="0" err="1" smtClean="0"/>
              <a:t>TikTok</a:t>
            </a:r>
            <a:r>
              <a:rPr lang="es-MX" sz="1600" dirty="0" smtClean="0"/>
              <a:t>, toca temas como el derecho ciudadano de acceso a la información y la importancia de cuidar los datos personales.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1228343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5148263" y="188913"/>
            <a:ext cx="3779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MX" altLang="es-MX" sz="2000" dirty="0"/>
              <a:t>Actividades </a:t>
            </a:r>
            <a:r>
              <a:rPr lang="es-MX" altLang="es-MX" sz="2000" dirty="0" smtClean="0"/>
              <a:t>septiembre 2021</a:t>
            </a:r>
            <a:endParaRPr lang="es-MX" altLang="es-MX" sz="2000" dirty="0"/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899592" y="2276872"/>
            <a:ext cx="7921625" cy="1656184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endParaRPr lang="es-MX" altLang="es-MX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899592" y="4291731"/>
            <a:ext cx="7993583" cy="1729557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endParaRPr lang="es-MX" altLang="es-MX" sz="1600" b="1" dirty="0" smtClean="0"/>
          </a:p>
          <a:p>
            <a:endParaRPr lang="es-MX" altLang="es-MX" sz="1600" b="1" dirty="0" smtClean="0"/>
          </a:p>
          <a:p>
            <a:r>
              <a:rPr lang="es-MX" sz="1600" dirty="0"/>
              <a:t/>
            </a:r>
            <a:br>
              <a:rPr lang="es-MX" sz="1600" dirty="0"/>
            </a:br>
            <a:endParaRPr lang="es-MX" altLang="es-MX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43608" y="4322982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altLang="es-MX" b="1" dirty="0" smtClean="0"/>
              <a:t>Martes 7 </a:t>
            </a:r>
            <a:r>
              <a:rPr lang="es-MX" altLang="es-MX" b="1" dirty="0"/>
              <a:t>de septiembre</a:t>
            </a:r>
          </a:p>
          <a:p>
            <a:r>
              <a:rPr lang="es-MX" altLang="es-MX" dirty="0" smtClean="0"/>
              <a:t>Se </a:t>
            </a:r>
            <a:r>
              <a:rPr lang="es-MX" altLang="es-MX" dirty="0"/>
              <a:t>llevó a cabo un reunión de trabajo para la propuesta de colaboración en materia de capacitación entre la Dirección de Capacitación y Cultura de la Transparencia del ICAI y el </a:t>
            </a:r>
            <a:r>
              <a:rPr lang="es-MX" altLang="es-MX" dirty="0" err="1" smtClean="0"/>
              <a:t>Cecyte</a:t>
            </a:r>
            <a:r>
              <a:rPr lang="es-MX" altLang="es-MX" dirty="0" smtClean="0"/>
              <a:t> Coahuila</a:t>
            </a:r>
            <a:r>
              <a:rPr lang="es-MX" altLang="es-MX" dirty="0"/>
              <a:t>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43608" y="2420888"/>
            <a:ext cx="7488832" cy="1224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/>
              <a:t>Lunes 6 </a:t>
            </a:r>
            <a:r>
              <a:rPr lang="es-MX" b="1" dirty="0"/>
              <a:t>de septiembre </a:t>
            </a:r>
          </a:p>
          <a:p>
            <a:r>
              <a:rPr lang="es-MX" dirty="0" smtClean="0"/>
              <a:t>En "</a:t>
            </a:r>
            <a:r>
              <a:rPr lang="es-MX" dirty="0"/>
              <a:t>El Poder de la </a:t>
            </a:r>
            <a:r>
              <a:rPr lang="es-MX" dirty="0" smtClean="0"/>
              <a:t>Transparencia“ estuvo Erasmo </a:t>
            </a:r>
            <a:r>
              <a:rPr lang="es-MX" dirty="0"/>
              <a:t>Ramos Gil, Director de Inclusión en la Comisión Estatal de los Derechos Humanos y también director de la Asociación Civil AMEVER A.C.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5148263" y="188913"/>
            <a:ext cx="3779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MX" altLang="es-MX" sz="2000" dirty="0" smtClean="0"/>
              <a:t>Actividades septiembre 2021</a:t>
            </a:r>
            <a:endParaRPr lang="es-MX" altLang="es-MX" sz="2000" dirty="0"/>
          </a:p>
        </p:txBody>
      </p:sp>
      <p:sp>
        <p:nvSpPr>
          <p:cNvPr id="11267" name="AutoShape 9"/>
          <p:cNvSpPr>
            <a:spLocks noChangeArrowheads="1"/>
          </p:cNvSpPr>
          <p:nvPr/>
        </p:nvSpPr>
        <p:spPr bwMode="auto">
          <a:xfrm>
            <a:off x="978371" y="1700808"/>
            <a:ext cx="7921625" cy="1944216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altLang="es-MX" sz="1600" b="1" dirty="0"/>
              <a:t>8,9,10 de septiembre</a:t>
            </a:r>
          </a:p>
          <a:p>
            <a:r>
              <a:rPr lang="es-MX" altLang="es-MX" sz="1600" b="1" dirty="0" smtClean="0"/>
              <a:t>Se realizó la tercera jornada de</a:t>
            </a:r>
            <a:r>
              <a:rPr lang="es-MX" altLang="es-MX" sz="1600" dirty="0"/>
              <a:t> </a:t>
            </a:r>
            <a:r>
              <a:rPr lang="es-MX" altLang="es-MX" sz="1600" dirty="0" smtClean="0"/>
              <a:t>“La </a:t>
            </a:r>
            <a:r>
              <a:rPr lang="es-MX" altLang="es-MX" sz="1600" dirty="0"/>
              <a:t>#</a:t>
            </a:r>
            <a:r>
              <a:rPr lang="es-MX" altLang="es-MX" sz="1600" dirty="0" err="1"/>
              <a:t>JusticiaAbierta</a:t>
            </a:r>
            <a:r>
              <a:rPr lang="es-MX" altLang="es-MX" sz="1600" dirty="0"/>
              <a:t> en #Coahuila: ¿discurso o realidad?”, organizada por Academia Interamericana de Derechos Humanos</a:t>
            </a:r>
            <a:r>
              <a:rPr lang="es-MX" altLang="es-MX" sz="1600" dirty="0" smtClean="0"/>
              <a:t>, ICAI</a:t>
            </a:r>
            <a:r>
              <a:rPr lang="es-MX" altLang="es-MX" sz="1600" dirty="0"/>
              <a:t>, INAI y @</a:t>
            </a:r>
            <a:r>
              <a:rPr lang="es-MX" altLang="es-MX" sz="1600" dirty="0" err="1"/>
              <a:t>TheWJP_mx</a:t>
            </a:r>
            <a:r>
              <a:rPr lang="es-MX" altLang="es-MX" sz="1600" dirty="0"/>
              <a:t> </a:t>
            </a:r>
          </a:p>
        </p:txBody>
      </p:sp>
      <p:sp>
        <p:nvSpPr>
          <p:cNvPr id="11268" name="AutoShape 9"/>
          <p:cNvSpPr>
            <a:spLocks noChangeArrowheads="1"/>
          </p:cNvSpPr>
          <p:nvPr/>
        </p:nvSpPr>
        <p:spPr bwMode="auto">
          <a:xfrm>
            <a:off x="1013521" y="4000724"/>
            <a:ext cx="7914580" cy="2380603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endParaRPr lang="es-MX" sz="1600" b="1" dirty="0" smtClean="0"/>
          </a:p>
          <a:p>
            <a:endParaRPr lang="es-MX" sz="1600" b="1" dirty="0"/>
          </a:p>
          <a:p>
            <a:r>
              <a:rPr lang="es-MX" sz="1600" b="1" dirty="0" smtClean="0"/>
              <a:t>Miércoles 8 </a:t>
            </a:r>
            <a:r>
              <a:rPr lang="es-MX" sz="1600" b="1" dirty="0"/>
              <a:t>de septiembre</a:t>
            </a:r>
          </a:p>
          <a:p>
            <a:r>
              <a:rPr lang="es-MX" sz="1600" dirty="0"/>
              <a:t>Irene </a:t>
            </a:r>
            <a:r>
              <a:rPr lang="es-MX" sz="1600" dirty="0" err="1"/>
              <a:t>Spigno</a:t>
            </a:r>
            <a:r>
              <a:rPr lang="es-MX" sz="1600" dirty="0"/>
              <a:t>, Directora de la Academia Interamericana de Derechos Humanos, Luis González Briseño, Comisionado Presidente del ICAI, Blanca Lilia Ibarra Cadena, Comisionada Presidenta del INAI y Luis Efrén Ríos Vega, de Tribunal Superior De Justicia Del Estado De Coahuila estuvieron en el arranque y la conferencia inaugural de la III Jornada del Observatorio Internacional de #DDHH "La #</a:t>
            </a:r>
            <a:r>
              <a:rPr lang="es-MX" sz="1600" dirty="0" err="1"/>
              <a:t>JusticiaAbierta</a:t>
            </a:r>
            <a:r>
              <a:rPr lang="es-MX" sz="1600" dirty="0"/>
              <a:t> en #Coahuila, ¿discurso y realidad?</a:t>
            </a:r>
          </a:p>
          <a:p>
            <a:endParaRPr lang="es-MX" altLang="es-MX" sz="1600" dirty="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5148263" y="188913"/>
            <a:ext cx="3779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MX" altLang="es-MX" sz="2000" dirty="0"/>
              <a:t>Actividades </a:t>
            </a:r>
            <a:r>
              <a:rPr lang="es-MX" altLang="es-MX" sz="2000" dirty="0" smtClean="0"/>
              <a:t>septiembre 2021</a:t>
            </a:r>
            <a:endParaRPr lang="es-MX" altLang="es-MX" sz="2000" dirty="0"/>
          </a:p>
        </p:txBody>
      </p:sp>
      <p:sp>
        <p:nvSpPr>
          <p:cNvPr id="12293" name="AutoShape 9"/>
          <p:cNvSpPr>
            <a:spLocks noChangeArrowheads="1"/>
          </p:cNvSpPr>
          <p:nvPr/>
        </p:nvSpPr>
        <p:spPr bwMode="auto">
          <a:xfrm>
            <a:off x="908835" y="4077072"/>
            <a:ext cx="7921625" cy="216024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altLang="es-MX" sz="1600" b="1" dirty="0"/>
              <a:t>8 de septiembre </a:t>
            </a:r>
          </a:p>
          <a:p>
            <a:r>
              <a:rPr lang="es-MX" altLang="es-MX" sz="1600" dirty="0"/>
              <a:t>La segunda mesa del </a:t>
            </a:r>
            <a:r>
              <a:rPr lang="es-MX" altLang="es-MX" sz="1600" dirty="0" err="1"/>
              <a:t>OiDH</a:t>
            </a:r>
            <a:r>
              <a:rPr lang="es-MX" altLang="es-MX" sz="1600" dirty="0"/>
              <a:t> fue “Publicación de Proyectos de Sentencia” y estuvo a cargo de </a:t>
            </a:r>
            <a:r>
              <a:rPr lang="es-MX" altLang="es-MX" sz="1600" dirty="0" err="1"/>
              <a:t>Wilma</a:t>
            </a:r>
            <a:r>
              <a:rPr lang="es-MX" altLang="es-MX" sz="1600" dirty="0"/>
              <a:t> Arellano Toledo, </a:t>
            </a:r>
            <a:r>
              <a:rPr lang="es-MX" altLang="es-MX" sz="1600" dirty="0" smtClean="0"/>
              <a:t>de </a:t>
            </a:r>
            <a:r>
              <a:rPr lang="es-MX" altLang="es-MX" sz="1600" dirty="0"/>
              <a:t>la Universidad Complutense de Madrid; María Solange Maqueo, directora de la división de estudios jurídicos del Centro de Investigación y Docencia Económicas A.C. y Ana Cárdenas González, investigadora del </a:t>
            </a:r>
            <a:r>
              <a:rPr lang="es-MX" altLang="es-MX" sz="1600" dirty="0" err="1"/>
              <a:t>World</a:t>
            </a:r>
            <a:r>
              <a:rPr lang="es-MX" altLang="es-MX" sz="1600" dirty="0"/>
              <a:t> </a:t>
            </a:r>
            <a:r>
              <a:rPr lang="es-MX" altLang="es-MX" sz="1600" dirty="0" err="1"/>
              <a:t>Justice</a:t>
            </a:r>
            <a:r>
              <a:rPr lang="es-MX" altLang="es-MX" sz="1600" dirty="0"/>
              <a:t> Project. </a:t>
            </a:r>
          </a:p>
          <a:p>
            <a:r>
              <a:rPr lang="es-MX" altLang="es-MX" sz="1600" dirty="0"/>
              <a:t>Iván Garza García y Luis Efrén Ríos Vega, del </a:t>
            </a:r>
            <a:r>
              <a:rPr lang="es-MX" altLang="es-MX" sz="1600" dirty="0" smtClean="0"/>
              <a:t>Tribunal </a:t>
            </a:r>
            <a:r>
              <a:rPr lang="es-MX" altLang="es-MX" sz="1600" dirty="0"/>
              <a:t>Superior de Justicia del Estado de Coahuila de Zaragoza fungieron como moderadores.</a:t>
            </a: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908836" y="1916832"/>
            <a:ext cx="7921625" cy="1512887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es-MX" altLang="es-MX" sz="1600" b="1" dirty="0" smtClean="0"/>
              <a:t>Miércoles 8 </a:t>
            </a:r>
            <a:r>
              <a:rPr lang="es-MX" altLang="es-MX" sz="1600" b="1" dirty="0"/>
              <a:t>de septiembre </a:t>
            </a:r>
          </a:p>
          <a:p>
            <a:pPr algn="just"/>
            <a:r>
              <a:rPr lang="es-MX" altLang="es-MX" sz="1600" dirty="0" smtClean="0"/>
              <a:t>Se realizó la </a:t>
            </a:r>
            <a:r>
              <a:rPr lang="es-MX" altLang="es-MX" sz="1600" dirty="0"/>
              <a:t>primera mesa del Observatorio Internacional de Derechos Humanos que tuvo como tema: La Publicación y Difusión de las Tesis Aisladas y Jurisprudencias, </a:t>
            </a:r>
            <a:r>
              <a:rPr lang="es-MX" altLang="es-MX" sz="1600" dirty="0" smtClean="0"/>
              <a:t>a </a:t>
            </a:r>
            <a:r>
              <a:rPr lang="es-MX" altLang="es-MX" sz="1600" dirty="0"/>
              <a:t>cargo de </a:t>
            </a:r>
            <a:r>
              <a:rPr lang="es-MX" altLang="es-MX" sz="1600" dirty="0" err="1"/>
              <a:t>Jafia</a:t>
            </a:r>
            <a:r>
              <a:rPr lang="es-MX" altLang="es-MX" sz="1600" dirty="0"/>
              <a:t> Pacheco Valtierra y </a:t>
            </a:r>
            <a:r>
              <a:rPr lang="es-MX" altLang="es-MX" sz="1600" dirty="0" smtClean="0"/>
              <a:t>Luis </a:t>
            </a:r>
            <a:r>
              <a:rPr lang="es-MX" altLang="es-MX" sz="1600" dirty="0" err="1"/>
              <a:t>Pomed</a:t>
            </a:r>
            <a:r>
              <a:rPr lang="es-MX" altLang="es-MX" sz="1600" dirty="0"/>
              <a:t> Sánchez, Letrado Jefe del servicio de Doctrina Constitucional. </a:t>
            </a:r>
          </a:p>
          <a:p>
            <a:pPr algn="just"/>
            <a:r>
              <a:rPr lang="es-MX" altLang="es-MX" sz="1600" dirty="0"/>
              <a:t>Laurence Patín, fue quien moderó.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898897" y="3933056"/>
            <a:ext cx="7921575" cy="1657549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endParaRPr lang="es-MX" altLang="es-MX" sz="1600" b="1" dirty="0" smtClean="0"/>
          </a:p>
          <a:p>
            <a:r>
              <a:rPr lang="es-MX" altLang="es-MX" sz="1600" b="1" dirty="0" smtClean="0"/>
              <a:t>Jueves 9 </a:t>
            </a:r>
            <a:r>
              <a:rPr lang="es-MX" altLang="es-MX" sz="1600" b="1" dirty="0"/>
              <a:t>de septiembre</a:t>
            </a:r>
          </a:p>
          <a:p>
            <a:r>
              <a:rPr lang="es-MX" altLang="es-MX" sz="1600" dirty="0"/>
              <a:t> Al terminar el evento virtual, el Comisionado del INAI, Francisco Javier Acuña Llamas  saludó al Comisionado Presidente del ICAI, Luis González Briseño y al Director General del ICAI, Luis García </a:t>
            </a:r>
            <a:r>
              <a:rPr lang="es-MX" altLang="es-MX" sz="1600" dirty="0" err="1"/>
              <a:t>Abusaíd</a:t>
            </a:r>
            <a:r>
              <a:rPr lang="es-MX" altLang="es-MX" sz="1600" dirty="0"/>
              <a:t> y se tomó la foto del recuerdo con personal del instituto.</a:t>
            </a:r>
          </a:p>
          <a:p>
            <a:endParaRPr lang="es-MX" sz="1600" dirty="0"/>
          </a:p>
          <a:p>
            <a:endParaRPr lang="es-MX" altLang="es-MX" sz="1600" dirty="0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899592" y="1556792"/>
            <a:ext cx="7914010" cy="1944216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sz="1600" b="1" dirty="0" smtClean="0"/>
              <a:t>Jueves </a:t>
            </a:r>
            <a:r>
              <a:rPr lang="es-MX" sz="1600" b="1" dirty="0" smtClean="0"/>
              <a:t>9 </a:t>
            </a:r>
            <a:r>
              <a:rPr lang="es-MX" sz="1600" b="1" dirty="0"/>
              <a:t>de septiembre</a:t>
            </a:r>
          </a:p>
          <a:p>
            <a:r>
              <a:rPr lang="es-MX" sz="1600" dirty="0"/>
              <a:t>El Comisionado del INAI, Francisco Javier Acuña Llamas </a:t>
            </a:r>
            <a:r>
              <a:rPr lang="es-MX" sz="1600" dirty="0" smtClean="0"/>
              <a:t>transmitió </a:t>
            </a:r>
            <a:r>
              <a:rPr lang="es-MX" sz="1600" dirty="0"/>
              <a:t>desde las oficinas del ICAI su participación en la cuarta mesa de trabajo del Observatorio Internacional de Derecho Humanos que organiza la Academia Interamericana de Derechos Humanos.</a:t>
            </a:r>
          </a:p>
          <a:p>
            <a:endParaRPr lang="es-MX" altLang="es-MX" sz="1600" dirty="0"/>
          </a:p>
        </p:txBody>
      </p:sp>
      <p:sp>
        <p:nvSpPr>
          <p:cNvPr id="2" name="Rectángulo 1"/>
          <p:cNvSpPr/>
          <p:nvPr/>
        </p:nvSpPr>
        <p:spPr>
          <a:xfrm>
            <a:off x="5617022" y="476672"/>
            <a:ext cx="3427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s-MX" altLang="es-MX" dirty="0"/>
              <a:t>Actividades </a:t>
            </a:r>
            <a:r>
              <a:rPr lang="es-MX" altLang="es-MX" dirty="0" smtClean="0"/>
              <a:t>septiembre 2021</a:t>
            </a:r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531931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5148263" y="188913"/>
            <a:ext cx="3779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MX" altLang="es-MX" sz="2000" dirty="0"/>
              <a:t>Actividades </a:t>
            </a:r>
            <a:r>
              <a:rPr lang="es-MX" altLang="es-MX" sz="2000" dirty="0" smtClean="0"/>
              <a:t>septiembre 2021</a:t>
            </a:r>
            <a:endParaRPr lang="es-MX" altLang="es-MX" sz="2000" dirty="0"/>
          </a:p>
        </p:txBody>
      </p:sp>
      <p:sp>
        <p:nvSpPr>
          <p:cNvPr id="12293" name="AutoShape 9"/>
          <p:cNvSpPr>
            <a:spLocks noChangeArrowheads="1"/>
          </p:cNvSpPr>
          <p:nvPr/>
        </p:nvSpPr>
        <p:spPr bwMode="auto">
          <a:xfrm>
            <a:off x="899592" y="3861048"/>
            <a:ext cx="7921625" cy="1656184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endParaRPr lang="es-MX" altLang="es-MX" sz="1600" b="1" dirty="0" smtClean="0"/>
          </a:p>
          <a:p>
            <a:r>
              <a:rPr lang="es-MX" altLang="es-MX" sz="1600" b="1" dirty="0" smtClean="0"/>
              <a:t>Viernes 10 </a:t>
            </a:r>
            <a:r>
              <a:rPr lang="es-MX" altLang="es-MX" sz="1600" b="1" dirty="0"/>
              <a:t>de septiembre</a:t>
            </a:r>
          </a:p>
          <a:p>
            <a:r>
              <a:rPr lang="es-MX" altLang="es-MX" sz="1600" dirty="0"/>
              <a:t>Se realizó una reunión virtual para hacer una propuesta de capacitación y certificación entre la Dirección de Capacitación y Cultura de la Transparencia del ICAI y el Instituto Tecnológico Superior de #</a:t>
            </a:r>
            <a:r>
              <a:rPr lang="es-MX" altLang="es-MX" sz="1600" dirty="0" smtClean="0"/>
              <a:t>Monclova.</a:t>
            </a:r>
            <a:endParaRPr lang="es-MX" altLang="es-MX" sz="1600" dirty="0"/>
          </a:p>
          <a:p>
            <a:r>
              <a:rPr lang="es-MX" sz="1600" dirty="0" smtClean="0"/>
              <a:t>..</a:t>
            </a:r>
            <a:endParaRPr lang="es-MX" altLang="es-MX" sz="1600" dirty="0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922852" y="1844824"/>
            <a:ext cx="8005248" cy="1584176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endParaRPr lang="es-MX" altLang="es-MX" sz="1600" b="1" dirty="0"/>
          </a:p>
          <a:p>
            <a:pPr algn="just"/>
            <a:endParaRPr lang="es-MX" altLang="es-MX" sz="1600" b="1" dirty="0" smtClean="0"/>
          </a:p>
          <a:p>
            <a:pPr algn="just"/>
            <a:endParaRPr lang="es-MX" altLang="es-MX" sz="1600" b="1" dirty="0" smtClean="0"/>
          </a:p>
          <a:p>
            <a:pPr algn="just"/>
            <a:endParaRPr lang="es-MX" altLang="es-MX" sz="1600" b="1" dirty="0"/>
          </a:p>
          <a:p>
            <a:pPr algn="just"/>
            <a:r>
              <a:rPr lang="es-MX" altLang="es-MX" sz="1600" b="1" dirty="0" smtClean="0"/>
              <a:t>Viernes 10 </a:t>
            </a:r>
            <a:r>
              <a:rPr lang="es-MX" altLang="es-MX" sz="1600" b="1" dirty="0"/>
              <a:t>de septiembre</a:t>
            </a:r>
          </a:p>
          <a:p>
            <a:pPr algn="just"/>
            <a:r>
              <a:rPr lang="es-MX" altLang="es-MX" sz="1600" dirty="0" smtClean="0"/>
              <a:t>Se </a:t>
            </a:r>
            <a:r>
              <a:rPr lang="es-MX" altLang="es-MX" sz="1600" dirty="0"/>
              <a:t>realizó la mesa 5 del Observatorio Internacional de Derecho Humanos de la </a:t>
            </a:r>
            <a:r>
              <a:rPr lang="es-MX" altLang="es-MX" sz="1600" dirty="0" smtClean="0"/>
              <a:t>Academia </a:t>
            </a:r>
            <a:r>
              <a:rPr lang="es-MX" altLang="es-MX" sz="1600" dirty="0"/>
              <a:t>Interamericana de Derechos Humanos con la presencia de Víctor Peña, del Colegio de Sonora y Olivia Andrea Mendoza, del Centro de Investigación y Docencia Económicas A. C. </a:t>
            </a:r>
          </a:p>
          <a:p>
            <a:r>
              <a:rPr lang="es-MX" sz="1600" dirty="0"/>
              <a:t/>
            </a:r>
            <a:br>
              <a:rPr lang="es-MX" sz="1600" dirty="0"/>
            </a:br>
            <a:r>
              <a:rPr lang="es-MX" altLang="es-MX" sz="1600" dirty="0" smtClean="0">
                <a:solidFill>
                  <a:srgbClr val="0F1419"/>
                </a:solidFill>
                <a:latin typeface="-apple-system"/>
              </a:rPr>
              <a:t>.</a:t>
            </a:r>
            <a:r>
              <a:rPr lang="es-MX" altLang="es-MX" sz="700" dirty="0" smtClean="0"/>
              <a:t> </a:t>
            </a:r>
            <a:endParaRPr lang="es-MX" altLang="es-MX" sz="1600" dirty="0">
              <a:latin typeface="Arial" panose="020B0604020202020204" pitchFamily="34" charset="0"/>
            </a:endParaRPr>
          </a:p>
          <a:p>
            <a:endParaRPr lang="es-MX" altLang="es-MX" sz="1600" dirty="0"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utoShape 6" descr="Libros"/>
          <p:cNvSpPr>
            <a:spLocks noChangeAspect="1" noChangeArrowheads="1"/>
          </p:cNvSpPr>
          <p:nvPr/>
        </p:nvSpPr>
        <p:spPr bwMode="auto">
          <a:xfrm>
            <a:off x="4143375" y="-403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4922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898897" y="3933056"/>
            <a:ext cx="7921575" cy="1657549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sz="1600" b="1" dirty="0" smtClean="0"/>
              <a:t>Sábado 11 </a:t>
            </a:r>
            <a:r>
              <a:rPr lang="es-MX" sz="1600" b="1" dirty="0"/>
              <a:t>de septiembre</a:t>
            </a:r>
          </a:p>
          <a:p>
            <a:r>
              <a:rPr lang="es-MX" sz="1600" dirty="0"/>
              <a:t> El ICAI agradece a la Comisionada Presidenta del INAI, Blanca Lilia Ibarra Cadena su mención en Twitter y la invitación a sus seguidores a conocer al Instituto Coahuilense de Acceso a la Información Pública.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899592" y="1556792"/>
            <a:ext cx="7914010" cy="1944216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endParaRPr lang="es-MX" altLang="es-MX" sz="1600" b="1" dirty="0" smtClean="0"/>
          </a:p>
          <a:p>
            <a:r>
              <a:rPr lang="es-MX" altLang="es-MX" sz="1600" b="1" dirty="0" smtClean="0"/>
              <a:t>Sábado </a:t>
            </a:r>
            <a:r>
              <a:rPr lang="es-MX" sz="1600" b="1" dirty="0" smtClean="0"/>
              <a:t>11 </a:t>
            </a:r>
            <a:r>
              <a:rPr lang="es-MX" sz="1600" b="1" dirty="0"/>
              <a:t>de septiembre</a:t>
            </a:r>
          </a:p>
          <a:p>
            <a:r>
              <a:rPr lang="es-MX" sz="1600" dirty="0"/>
              <a:t>El Comisionado Presidente del ICAI, Luis González Briseño estuvo </a:t>
            </a:r>
            <a:r>
              <a:rPr lang="es-MX" sz="1600" dirty="0" smtClean="0"/>
              <a:t>en la colocación de la primera piedra del futuro edificio de la </a:t>
            </a:r>
            <a:r>
              <a:rPr lang="es-MX" sz="1600" dirty="0"/>
              <a:t>Academia Interamericana de Derechos </a:t>
            </a:r>
            <a:r>
              <a:rPr lang="es-MX" sz="1600" dirty="0" smtClean="0"/>
              <a:t>Humanos.</a:t>
            </a:r>
            <a:endParaRPr lang="es-MX" sz="1600" dirty="0"/>
          </a:p>
        </p:txBody>
      </p:sp>
      <p:sp>
        <p:nvSpPr>
          <p:cNvPr id="2" name="Rectángulo 1"/>
          <p:cNvSpPr/>
          <p:nvPr/>
        </p:nvSpPr>
        <p:spPr>
          <a:xfrm>
            <a:off x="5617022" y="476672"/>
            <a:ext cx="3427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s-MX" altLang="es-MX" dirty="0"/>
              <a:t>Actividades </a:t>
            </a:r>
            <a:r>
              <a:rPr lang="es-MX" altLang="es-MX" dirty="0" smtClean="0"/>
              <a:t>septiembre 2021</a:t>
            </a:r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2096932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5148263" y="188913"/>
            <a:ext cx="3779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MX" altLang="es-MX" sz="2000" dirty="0"/>
              <a:t>Actividades </a:t>
            </a:r>
            <a:r>
              <a:rPr lang="es-MX" altLang="es-MX" sz="2000" dirty="0" smtClean="0"/>
              <a:t>septiembre 2021</a:t>
            </a:r>
            <a:endParaRPr lang="es-MX" altLang="es-MX" sz="2000" dirty="0"/>
          </a:p>
        </p:txBody>
      </p:sp>
      <p:sp>
        <p:nvSpPr>
          <p:cNvPr id="11267" name="AutoShape 9"/>
          <p:cNvSpPr>
            <a:spLocks noChangeArrowheads="1"/>
          </p:cNvSpPr>
          <p:nvPr/>
        </p:nvSpPr>
        <p:spPr bwMode="auto">
          <a:xfrm>
            <a:off x="978371" y="1700808"/>
            <a:ext cx="7921625" cy="1944216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sz="1600" b="1" dirty="0" smtClean="0"/>
              <a:t>Lunes13 de septiembre</a:t>
            </a:r>
            <a:endParaRPr lang="es-MX" sz="1600" b="1" dirty="0"/>
          </a:p>
          <a:p>
            <a:r>
              <a:rPr lang="es-MX" sz="1600" dirty="0" smtClean="0"/>
              <a:t>La </a:t>
            </a:r>
            <a:r>
              <a:rPr lang="es-MX" sz="1600" dirty="0"/>
              <a:t>#PNT es el único sistema electrónico para presentar solicitudes de acceso a la información y de derechos de Acceso, Rectificación, Cancelación, Oposición y Portabilidad #ARCOP</a:t>
            </a:r>
          </a:p>
          <a:p>
            <a:r>
              <a:rPr lang="es-MX" sz="1600" dirty="0"/>
              <a:t>Ingresa a: https://t.co/gltqtFSY1O y ejerce tus derechos</a:t>
            </a:r>
          </a:p>
        </p:txBody>
      </p:sp>
      <p:sp>
        <p:nvSpPr>
          <p:cNvPr id="11268" name="AutoShape 9"/>
          <p:cNvSpPr>
            <a:spLocks noChangeArrowheads="1"/>
          </p:cNvSpPr>
          <p:nvPr/>
        </p:nvSpPr>
        <p:spPr bwMode="auto">
          <a:xfrm>
            <a:off x="978371" y="4149080"/>
            <a:ext cx="8030021" cy="1512168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es-MX" altLang="es-MX" sz="1600" b="1" dirty="0" smtClean="0"/>
              <a:t> </a:t>
            </a:r>
          </a:p>
          <a:p>
            <a:pPr algn="just"/>
            <a:r>
              <a:rPr lang="es-MX" altLang="es-MX" sz="1600" b="1" dirty="0" smtClean="0"/>
              <a:t>Lunes 13 </a:t>
            </a:r>
            <a:r>
              <a:rPr lang="es-MX" altLang="es-MX" sz="1600" b="1" dirty="0"/>
              <a:t>de septiembre </a:t>
            </a:r>
          </a:p>
          <a:p>
            <a:pPr algn="just"/>
            <a:r>
              <a:rPr lang="es-MX" altLang="es-MX" sz="1600" dirty="0" smtClean="0"/>
              <a:t>La invitada a "El </a:t>
            </a:r>
            <a:r>
              <a:rPr lang="es-MX" altLang="es-MX" sz="1600" dirty="0"/>
              <a:t>Poder de la </a:t>
            </a:r>
            <a:r>
              <a:rPr lang="es-MX" altLang="es-MX" sz="1600" dirty="0" smtClean="0"/>
              <a:t>Transparencia“ es </a:t>
            </a:r>
            <a:r>
              <a:rPr lang="es-MX" altLang="es-MX" sz="1600" dirty="0"/>
              <a:t>Karla González, auxiliar de investigación en la Academia Interamericana de Derechos </a:t>
            </a:r>
            <a:r>
              <a:rPr lang="es-MX" altLang="es-MX" sz="1600" dirty="0" smtClean="0"/>
              <a:t>Humanos, ella  habló </a:t>
            </a:r>
            <a:r>
              <a:rPr lang="es-MX" altLang="es-MX" sz="1600" dirty="0"/>
              <a:t>sobre </a:t>
            </a:r>
            <a:r>
              <a:rPr lang="es-MX" altLang="es-MX" sz="1600" dirty="0" smtClean="0"/>
              <a:t>el rol de las </a:t>
            </a:r>
            <a:r>
              <a:rPr lang="es-MX" altLang="es-MX" sz="1600" dirty="0"/>
              <a:t>mujeres en el ámbito público.</a:t>
            </a:r>
          </a:p>
        </p:txBody>
      </p:sp>
    </p:spTree>
    <p:extLst>
      <p:ext uri="{BB962C8B-B14F-4D97-AF65-F5344CB8AC3E}">
        <p14:creationId xmlns:p14="http://schemas.microsoft.com/office/powerpoint/2010/main" val="1024078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 BITACORA ENERO 2021</Template>
  <TotalTime>1362</TotalTime>
  <Words>2328</Words>
  <Application>Microsoft Office PowerPoint</Application>
  <PresentationFormat>Presentación en pantalla (4:3)</PresentationFormat>
  <Paragraphs>156</Paragraphs>
  <Slides>25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4" baseType="lpstr">
      <vt:lpstr>MS PGothic</vt:lpstr>
      <vt:lpstr>MS PGothic</vt:lpstr>
      <vt:lpstr>-apple-system</vt:lpstr>
      <vt:lpstr>Arial</vt:lpstr>
      <vt:lpstr>Calibri</vt:lpstr>
      <vt:lpstr>Century Gothic</vt:lpstr>
      <vt:lpstr>Corbel</vt:lpstr>
      <vt:lpstr>Times New Roman</vt:lpstr>
      <vt:lpstr>Parallax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141</cp:revision>
  <cp:lastPrinted>2018-04-04T14:42:01Z</cp:lastPrinted>
  <dcterms:created xsi:type="dcterms:W3CDTF">2021-03-23T20:23:42Z</dcterms:created>
  <dcterms:modified xsi:type="dcterms:W3CDTF">2021-10-07T20:00:52Z</dcterms:modified>
</cp:coreProperties>
</file>